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10" r:id="rId10"/>
    <p:sldId id="315" r:id="rId11"/>
    <p:sldId id="264" r:id="rId12"/>
    <p:sldId id="292" r:id="rId13"/>
    <p:sldId id="293" r:id="rId14"/>
    <p:sldId id="294" r:id="rId15"/>
    <p:sldId id="295" r:id="rId16"/>
    <p:sldId id="296" r:id="rId17"/>
    <p:sldId id="298" r:id="rId18"/>
    <p:sldId id="299" r:id="rId19"/>
    <p:sldId id="309" r:id="rId20"/>
    <p:sldId id="311" r:id="rId21"/>
    <p:sldId id="312" r:id="rId22"/>
    <p:sldId id="297" r:id="rId23"/>
    <p:sldId id="265" r:id="rId24"/>
    <p:sldId id="301" r:id="rId25"/>
    <p:sldId id="302" r:id="rId26"/>
    <p:sldId id="303" r:id="rId27"/>
    <p:sldId id="313" r:id="rId28"/>
    <p:sldId id="314" r:id="rId29"/>
    <p:sldId id="306" r:id="rId30"/>
    <p:sldId id="308" r:id="rId31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4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D029-10C8-4F0C-9204-3D1FCC9D0089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CBB8-F94E-49C7-A0CF-ADC6D62977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5F3D-7C8F-4DD5-A52D-A8F8C1873F0B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6C7D-BE6A-422C-9D59-C07BC30E9C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3E14-B8F5-4676-BF95-F90F4BEA9D31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A8EA3-C68D-441A-A2B2-DF5F9E4C0E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B96CB3-1AC1-4289-82DF-D4FA2739B5FD}" type="datetimeFigureOut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7571DF-BCD2-49C0-8CAB-9ADD6A40170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3DC0-032C-437D-9A4F-5DC159DDE861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6685-7725-4A3B-8C89-4A34547523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1993-9A33-45EE-82F7-2ABA5A7DB71E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48D6-22E0-4444-9C65-83BBDDB204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DD63-4313-46B5-A246-03B790CF483B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B5F0-FCF8-4937-A4F7-ADBF9201C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AA15-42D0-4C2D-9C1A-AD119F2D0D3A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879B-B4E0-4AD8-8BC3-E51740B445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6F73-2FBB-4E6B-B03D-DF90A22FFBC1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983F-323E-432D-BB3C-8330239FB7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3022-AC92-45F3-84D5-C05A7E63C6B0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A50E-2A9E-4BB1-B0F8-4D042B92F0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54F8-5CA0-43CA-8FCC-38FBD1DE0282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D377-E38C-47C3-8167-A02A364597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F5B9-1271-4AFF-A97A-BA3D7D2C7D38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248B-AF13-4AFC-9831-F69AAD9C2F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EDAD25-709D-4FE1-9DA8-09C90AF7DDF2}" type="datetimeFigureOut">
              <a:rPr lang="hu-HU"/>
              <a:pPr>
                <a:defRPr/>
              </a:pPr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912552-E041-4803-B3C7-16AE02B052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0.png"/><Relationship Id="rId7" Type="http://schemas.openxmlformats.org/officeDocument/2006/relationships/image" Target="../media/image27.wmf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3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3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Nem tökéletes verseny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Monopolisztikus verseny,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err="1" smtClean="0"/>
              <a:t>Oligopólium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200" dirty="0" smtClean="0"/>
              <a:t>Levezetés</a:t>
            </a:r>
            <a:endParaRPr lang="hu-H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72530" y="908720"/>
                <a:ext cx="8214270" cy="5040560"/>
              </a:xfrm>
            </p:spPr>
            <p:txBody>
              <a:bodyPr/>
              <a:lstStyle/>
              <a:p>
                <a:r>
                  <a:rPr lang="hu-HU" sz="2400" dirty="0" smtClean="0"/>
                  <a:t>1. MR=MC, 2. P=AC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𝑇𝑅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 …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u-HU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>
                        <a:latin typeface="Cambria Math" panose="02040503050406030204" pitchFamily="18" charset="0"/>
                      </a:rPr>
                      <m:t> …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sz="2400" dirty="0" smtClean="0"/>
                  <a:t>=</a:t>
                </a:r>
                <a:r>
                  <a:rPr lang="hu-HU" sz="2400" dirty="0" err="1" smtClean="0"/>
                  <a:t>a-b</a:t>
                </a:r>
                <a:r>
                  <a:rPr lang="hu-HU" sz="2400" dirty="0" smtClean="0"/>
                  <a:t>(n+1)q</a:t>
                </a:r>
              </a:p>
              <a:p>
                <a:r>
                  <a:rPr lang="hu-HU" sz="2400" dirty="0" smtClean="0"/>
                  <a:t>1. </a:t>
                </a:r>
                <a:r>
                  <a:rPr lang="hu-HU" sz="2400" dirty="0" err="1" smtClean="0"/>
                  <a:t>a-b</a:t>
                </a:r>
                <a:r>
                  <a:rPr lang="hu-HU" sz="2400" dirty="0" smtClean="0"/>
                  <a:t>(n+1)q=MC=c </a:t>
                </a:r>
                <a:r>
                  <a:rPr lang="hu-HU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P=AC, P=</a:t>
                </a:r>
                <a:r>
                  <a:rPr lang="hu-HU" sz="2400" dirty="0" err="1" smtClean="0"/>
                  <a:t>a-nb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hu-HU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+1)−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𝑛𝑐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endParaRPr lang="hu-HU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lang="hu-HU" sz="2400" b="0" dirty="0" smtClean="0"/>
                  <a:t>AC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𝐹𝐶</m:t>
                        </m:r>
                      </m:num>
                      <m:den>
                        <m:f>
                          <m:f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</m:den>
                    </m:f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𝑛𝑐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hu-HU" sz="24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𝐹𝐶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hu-HU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𝑛𝑐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hu-HU" sz="24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𝐹𝐶</m:t>
                        </m:r>
                      </m:num>
                      <m:den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hu-HU" sz="2400" dirty="0" smtClean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u-H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𝑏𝐹𝐶</m:t>
                    </m:r>
                  </m:oMath>
                </a14:m>
                <a:endParaRPr lang="hu-HU" sz="2400" b="0" dirty="0" smtClean="0"/>
              </a:p>
              <a:p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𝑏𝐹𝐶</m:t>
                            </m:r>
                          </m:e>
                        </m:rad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hu-HU" sz="24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2530" y="908720"/>
                <a:ext cx="8214270" cy="5040560"/>
              </a:xfrm>
              <a:blipFill rotWithShape="0">
                <a:blip r:embed="rId2"/>
                <a:stretch>
                  <a:fillRect l="-1039" t="-9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38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b="1" smtClean="0">
                <a:latin typeface="Cambria" pitchFamily="18" charset="0"/>
              </a:rPr>
              <a:t>Oligopólium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981076"/>
            <a:ext cx="8513763" cy="5145088"/>
          </a:xfrm>
        </p:spPr>
        <p:txBody>
          <a:bodyPr/>
          <a:lstStyle/>
          <a:p>
            <a:r>
              <a:rPr lang="hu-HU" sz="2800" dirty="0" smtClean="0"/>
              <a:t>A másik átmenet a monopólium és a tökéletes verseny között a monopolisztikus verseny mellett</a:t>
            </a:r>
          </a:p>
          <a:p>
            <a:pPr lvl="1"/>
            <a:r>
              <a:rPr lang="hu-HU" dirty="0" smtClean="0"/>
              <a:t>Több vállalat van jelen a piacon, de </a:t>
            </a:r>
            <a:r>
              <a:rPr lang="hu-HU" b="1" dirty="0" smtClean="0"/>
              <a:t>nem árelfogadóak</a:t>
            </a:r>
          </a:p>
          <a:p>
            <a:pPr lvl="1"/>
            <a:r>
              <a:rPr lang="hu-HU" b="1" dirty="0" err="1" smtClean="0"/>
              <a:t>Duopólium</a:t>
            </a:r>
            <a:r>
              <a:rPr lang="hu-HU" dirty="0" smtClean="0"/>
              <a:t> </a:t>
            </a:r>
            <a:r>
              <a:rPr lang="hu-HU" dirty="0" smtClean="0">
                <a:latin typeface="Symbol" pitchFamily="18" charset="2"/>
              </a:rPr>
              <a:t></a:t>
            </a:r>
            <a:r>
              <a:rPr lang="hu-HU" dirty="0" smtClean="0"/>
              <a:t> Kétszereplős </a:t>
            </a:r>
            <a:r>
              <a:rPr lang="hu-HU" dirty="0" err="1" smtClean="0"/>
              <a:t>oligopólium</a:t>
            </a:r>
            <a:r>
              <a:rPr lang="hu-HU" dirty="0" smtClean="0"/>
              <a:t> (egyszerűbb modell)</a:t>
            </a:r>
          </a:p>
          <a:p>
            <a:r>
              <a:rPr lang="hu-HU" sz="2800" b="1" dirty="0" smtClean="0"/>
              <a:t>Stratégiai viselkedés </a:t>
            </a:r>
          </a:p>
          <a:p>
            <a:r>
              <a:rPr lang="hu-HU" sz="2800" dirty="0" smtClean="0"/>
              <a:t>Verseny? Azaz kooperatív magatartás, vagy nem? (kooperatív </a:t>
            </a:r>
            <a:r>
              <a:rPr lang="hu-HU" sz="2800" dirty="0" err="1" smtClean="0"/>
              <a:t>oligopóliumok</a:t>
            </a:r>
            <a:r>
              <a:rPr lang="hu-HU" sz="2800" dirty="0" smtClean="0"/>
              <a:t>, vagy nem)</a:t>
            </a:r>
          </a:p>
          <a:p>
            <a:r>
              <a:rPr lang="hu-HU" sz="2800" dirty="0" smtClean="0"/>
              <a:t>Mivel versenyeznek? – mennyiség, ár?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1550" y="292100"/>
            <a:ext cx="6337300" cy="615950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lang="hu-HU" sz="4000" spc="-5" dirty="0" smtClean="0"/>
              <a:t>Nem-kooperatív</a:t>
            </a:r>
            <a:r>
              <a:rPr lang="hu-HU" sz="4000" spc="-25" dirty="0" smtClean="0"/>
              <a:t> </a:t>
            </a:r>
            <a:r>
              <a:rPr lang="hu-HU" sz="4000" spc="-5" dirty="0" err="1" smtClean="0"/>
              <a:t>oligopolpiac</a:t>
            </a:r>
            <a:endParaRPr lang="hu-HU" sz="40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1125538"/>
            <a:ext cx="7986713" cy="414889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527050" indent="-514350">
              <a:lnSpc>
                <a:spcPts val="2663"/>
              </a:lnSpc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+mn-lt"/>
              </a:rPr>
              <a:t>Szerkezet és magatartás:</a:t>
            </a:r>
          </a:p>
          <a:p>
            <a:pPr marL="527050" indent="-514350">
              <a:lnSpc>
                <a:spcPts val="2450"/>
              </a:lnSpc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A vállalatok száma rögzített  (</a:t>
            </a:r>
            <a:r>
              <a:rPr lang="hu-HU" sz="2400" b="1" dirty="0">
                <a:latin typeface="+mn-lt"/>
              </a:rPr>
              <a:t>nincs belépés</a:t>
            </a:r>
            <a:r>
              <a:rPr lang="hu-HU" sz="2400" dirty="0">
                <a:latin typeface="+mn-lt"/>
              </a:rPr>
              <a:t>)</a:t>
            </a:r>
          </a:p>
          <a:p>
            <a:pPr marL="527050" indent="-514350">
              <a:lnSpc>
                <a:spcPts val="2450"/>
              </a:lnSpc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egymástól függetlenül döntenek</a:t>
            </a:r>
          </a:p>
          <a:p>
            <a:pPr marL="527050" indent="-514350">
              <a:lnSpc>
                <a:spcPts val="2200"/>
              </a:lnSpc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tudatában vannak a többiek </a:t>
            </a:r>
            <a:r>
              <a:rPr lang="hu-HU" sz="2400" dirty="0" smtClean="0">
                <a:latin typeface="+mn-lt"/>
              </a:rPr>
              <a:t>jelenlétének</a:t>
            </a:r>
            <a:endParaRPr lang="hu-HU" sz="2400" dirty="0">
              <a:latin typeface="+mn-lt"/>
            </a:endParaRPr>
          </a:p>
          <a:p>
            <a:pPr marL="527050" indent="-514350">
              <a:lnSpc>
                <a:spcPct val="85000"/>
              </a:lnSpc>
              <a:spcBef>
                <a:spcPts val="200"/>
              </a:spcBef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kölcsönös </a:t>
            </a:r>
            <a:r>
              <a:rPr lang="hu-HU" sz="2400" dirty="0" smtClean="0">
                <a:latin typeface="+mn-lt"/>
              </a:rPr>
              <a:t>függés</a:t>
            </a:r>
            <a:endParaRPr lang="hu-HU" sz="2400" dirty="0">
              <a:latin typeface="+mn-lt"/>
              <a:cs typeface="Times New Roman" pitchFamily="18" charset="0"/>
            </a:endParaRPr>
          </a:p>
          <a:p>
            <a:pPr marL="527050" indent="-514350">
              <a:lnSpc>
                <a:spcPct val="85000"/>
              </a:lnSpc>
              <a:spcBef>
                <a:spcPts val="200"/>
              </a:spcBef>
              <a:buFont typeface="Wingdings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figyelembe veszik a  versenytársak viselkedését döntésük  meghozatalakor 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sz="2400" dirty="0" smtClean="0">
                <a:latin typeface="+mn-lt"/>
                <a:cs typeface="Times New Roman" pitchFamily="18" charset="0"/>
              </a:rPr>
              <a:t> </a:t>
            </a:r>
            <a:r>
              <a:rPr lang="hu-HU" sz="2400" b="1" dirty="0">
                <a:latin typeface="+mn-lt"/>
              </a:rPr>
              <a:t>stratégiai interakciók</a:t>
            </a:r>
            <a:endParaRPr lang="hu-HU" sz="2400" dirty="0">
              <a:latin typeface="+mn-lt"/>
              <a:cs typeface="Times New Roman" pitchFamily="18" charset="0"/>
            </a:endParaRPr>
          </a:p>
          <a:p>
            <a:pPr marL="527050" indent="-514350">
              <a:lnSpc>
                <a:spcPts val="2450"/>
              </a:lnSpc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+mn-lt"/>
              </a:rPr>
              <a:t>Lehetőségeiket </a:t>
            </a:r>
            <a:r>
              <a:rPr lang="hu-HU" sz="2400" b="1" dirty="0" smtClean="0">
                <a:latin typeface="+mn-lt"/>
              </a:rPr>
              <a:t>meghatározza:</a:t>
            </a:r>
          </a:p>
          <a:p>
            <a:pPr marL="355600" indent="-342900">
              <a:lnSpc>
                <a:spcPts val="2450"/>
              </a:lnSpc>
              <a:buFont typeface="Wingdings" panose="05000000000000000000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 smtClean="0">
                <a:latin typeface="+mn-lt"/>
              </a:rPr>
              <a:t>a </a:t>
            </a:r>
            <a:r>
              <a:rPr lang="hu-HU" sz="2400" dirty="0">
                <a:latin typeface="+mn-lt"/>
              </a:rPr>
              <a:t>piaci kereslet (</a:t>
            </a:r>
            <a:r>
              <a:rPr lang="hu-HU" sz="2400" dirty="0" err="1">
                <a:latin typeface="+mn-lt"/>
              </a:rPr>
              <a:t>reziduális</a:t>
            </a:r>
            <a:r>
              <a:rPr lang="hu-HU" sz="2400" dirty="0">
                <a:latin typeface="+mn-lt"/>
              </a:rPr>
              <a:t> </a:t>
            </a:r>
            <a:r>
              <a:rPr lang="hu-HU" sz="2400" dirty="0" err="1">
                <a:latin typeface="+mn-lt"/>
              </a:rPr>
              <a:t>kereslet</a:t>
            </a:r>
            <a:r>
              <a:rPr lang="hu-HU" sz="2400" dirty="0">
                <a:latin typeface="+mn-lt"/>
              </a:rPr>
              <a:t>)</a:t>
            </a:r>
          </a:p>
          <a:p>
            <a:pPr marL="355600" indent="-342900">
              <a:lnSpc>
                <a:spcPts val="2213"/>
              </a:lnSpc>
              <a:buFont typeface="Wingdings" panose="05000000000000000000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saját technológia viszonyaik (költségfüggvény)</a:t>
            </a:r>
          </a:p>
          <a:p>
            <a:pPr marL="355600" indent="-342900">
              <a:lnSpc>
                <a:spcPts val="2450"/>
              </a:lnSpc>
              <a:buFont typeface="Wingdings" panose="05000000000000000000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a többiek tevékenysége, </a:t>
            </a:r>
            <a:r>
              <a:rPr lang="hu-HU" sz="2400" dirty="0" smtClean="0">
                <a:latin typeface="+mn-lt"/>
              </a:rPr>
              <a:t>döntései</a:t>
            </a:r>
            <a:endParaRPr lang="hu-HU" sz="2400" dirty="0">
              <a:latin typeface="+mn-lt"/>
              <a:cs typeface="Times New Roman" pitchFamily="18" charset="0"/>
            </a:endParaRPr>
          </a:p>
          <a:p>
            <a:pPr marL="355600" indent="-342900">
              <a:lnSpc>
                <a:spcPts val="2450"/>
              </a:lnSpc>
              <a:buFont typeface="Wingdings" panose="05000000000000000000" pitchFamily="2" charset="2"/>
              <a:buChar char="§"/>
              <a:tabLst>
                <a:tab pos="354013" algn="l"/>
                <a:tab pos="355600" algn="l"/>
              </a:tabLst>
            </a:pPr>
            <a:r>
              <a:rPr lang="hu-HU" sz="2400" dirty="0">
                <a:latin typeface="+mn-lt"/>
              </a:rPr>
              <a:t>feltevések a többi vállalat viselkedésére </a:t>
            </a:r>
            <a:r>
              <a:rPr lang="hu-HU" sz="2400" dirty="0" smtClean="0">
                <a:latin typeface="+mn-lt"/>
              </a:rPr>
              <a:t>vonatkozóan (információk)</a:t>
            </a:r>
            <a:endParaRPr lang="hu-HU" sz="24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913" y="227013"/>
            <a:ext cx="7002462" cy="1333500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sz="4000" spc="-5" dirty="0" err="1" smtClean="0"/>
              <a:t>Nem</a:t>
            </a:r>
            <a:r>
              <a:rPr lang="hu-HU" sz="4000" spc="-5" dirty="0" smtClean="0"/>
              <a:t>-</a:t>
            </a:r>
            <a:r>
              <a:rPr sz="4000" spc="-5" dirty="0" err="1" smtClean="0"/>
              <a:t>kooperatív</a:t>
            </a:r>
            <a:r>
              <a:rPr sz="4000" spc="-65" dirty="0" smtClean="0"/>
              <a:t> </a:t>
            </a:r>
            <a:r>
              <a:rPr sz="4000" spc="-5" dirty="0"/>
              <a:t>oligopólium</a:t>
            </a:r>
            <a:r>
              <a:rPr sz="4000" dirty="0"/>
              <a:t/>
            </a:r>
            <a:br>
              <a:rPr sz="4000" dirty="0"/>
            </a:br>
            <a:r>
              <a:rPr sz="4000" spc="-10" dirty="0"/>
              <a:t>modellek</a:t>
            </a:r>
            <a:r>
              <a:rPr sz="4000" spc="-35" dirty="0"/>
              <a:t> </a:t>
            </a:r>
            <a:r>
              <a:rPr sz="4000" spc="-5" dirty="0"/>
              <a:t>típusai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50913" y="1554163"/>
            <a:ext cx="7669212" cy="415754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Verdana" pitchFamily="34" charset="0"/>
              </a:rPr>
              <a:t>döntési változó</a:t>
            </a:r>
            <a:r>
              <a:rPr lang="hu-HU" sz="2400" dirty="0">
                <a:latin typeface="Verdana" pitchFamily="34" charset="0"/>
              </a:rPr>
              <a:t>: ár vagy mennyiség</a:t>
            </a:r>
          </a:p>
          <a:p>
            <a:pPr marL="355600" indent="-342900">
              <a:spcBef>
                <a:spcPts val="250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a </a:t>
            </a:r>
            <a:r>
              <a:rPr lang="hu-HU" sz="2400" b="1" dirty="0">
                <a:latin typeface="Verdana" pitchFamily="34" charset="0"/>
              </a:rPr>
              <a:t>vállalatok száma</a:t>
            </a:r>
            <a:r>
              <a:rPr lang="hu-HU" sz="2400" dirty="0">
                <a:latin typeface="Verdana" pitchFamily="34" charset="0"/>
              </a:rPr>
              <a:t>: </a:t>
            </a:r>
            <a:r>
              <a:rPr lang="hu-HU" sz="2400" dirty="0" err="1">
                <a:latin typeface="Verdana" pitchFamily="34" charset="0"/>
              </a:rPr>
              <a:t>duopólium</a:t>
            </a:r>
            <a:r>
              <a:rPr lang="hu-HU" sz="2400" dirty="0">
                <a:latin typeface="Verdana" pitchFamily="34" charset="0"/>
              </a:rPr>
              <a:t> vagy</a:t>
            </a:r>
          </a:p>
          <a:p>
            <a:pPr marL="355600" indent="-342900">
              <a:spcBef>
                <a:spcPts val="288"/>
              </a:spcBef>
              <a:tabLst>
                <a:tab pos="354013" algn="l"/>
                <a:tab pos="355600" algn="l"/>
              </a:tabLst>
            </a:pPr>
            <a:r>
              <a:rPr lang="hu-HU" sz="2400" dirty="0" err="1">
                <a:latin typeface="Verdana" pitchFamily="34" charset="0"/>
              </a:rPr>
              <a:t>n-szereplős</a:t>
            </a:r>
            <a:r>
              <a:rPr lang="hu-HU" sz="2400" dirty="0">
                <a:latin typeface="Verdana" pitchFamily="34" charset="0"/>
              </a:rPr>
              <a:t> </a:t>
            </a:r>
            <a:r>
              <a:rPr lang="hu-HU" sz="2400" dirty="0" err="1">
                <a:latin typeface="Verdana" pitchFamily="34" charset="0"/>
              </a:rPr>
              <a:t>oligopólium</a:t>
            </a:r>
            <a:endParaRPr lang="hu-HU" sz="2400" dirty="0">
              <a:latin typeface="Verdana" pitchFamily="34" charset="0"/>
            </a:endParaRPr>
          </a:p>
          <a:p>
            <a:pPr marL="355600" indent="-342900">
              <a:lnSpc>
                <a:spcPts val="2588"/>
              </a:lnSpc>
              <a:spcBef>
                <a:spcPts val="613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b="1" dirty="0">
                <a:latin typeface="Verdana" pitchFamily="34" charset="0"/>
              </a:rPr>
              <a:t>mit feltételeznek, ill. ismernek </a:t>
            </a:r>
            <a:r>
              <a:rPr lang="hu-HU" sz="2400" dirty="0">
                <a:latin typeface="Verdana" pitchFamily="34" charset="0"/>
              </a:rPr>
              <a:t>az egyes vállalatok a  versenytársak stratégiájáról 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Verdana" pitchFamily="34" charset="0"/>
              </a:rPr>
              <a:t> különböző  kimenetek</a:t>
            </a:r>
          </a:p>
          <a:p>
            <a:pPr marL="355600" indent="-342900">
              <a:lnSpc>
                <a:spcPts val="2588"/>
              </a:lnSpc>
              <a:spcBef>
                <a:spcPts val="613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4013" algn="l"/>
                <a:tab pos="355600" algn="l"/>
              </a:tabLst>
            </a:pPr>
            <a:r>
              <a:rPr lang="hu-HU" sz="2400" dirty="0">
                <a:latin typeface="Verdana" pitchFamily="34" charset="0"/>
              </a:rPr>
              <a:t>homogén vagy differenciált termék</a:t>
            </a:r>
          </a:p>
          <a:p>
            <a:pPr marL="355600" indent="-342900">
              <a:lnSpc>
                <a:spcPts val="2588"/>
              </a:lnSpc>
              <a:spcBef>
                <a:spcPts val="613"/>
              </a:spcBef>
              <a:buClr>
                <a:srgbClr val="9A0000"/>
              </a:buClr>
              <a:buSzPct val="75000"/>
              <a:buFont typeface="Wingdings" panose="05000000000000000000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400" b="1" dirty="0" smtClean="0">
                <a:latin typeface="Verdana" pitchFamily="34" charset="0"/>
              </a:rPr>
              <a:t>(Játékelmélet: a </a:t>
            </a:r>
            <a:r>
              <a:rPr lang="hu-HU" sz="2400" b="1" dirty="0">
                <a:latin typeface="Verdana" pitchFamily="34" charset="0"/>
              </a:rPr>
              <a:t>döntések sorrendje</a:t>
            </a:r>
            <a:r>
              <a:rPr lang="hu-HU" sz="2400" dirty="0">
                <a:latin typeface="Verdana" pitchFamily="34" charset="0"/>
              </a:rPr>
              <a:t>: szimultán vagy  szekvenciális</a:t>
            </a:r>
          </a:p>
          <a:p>
            <a:pPr marL="355600" indent="-342900">
              <a:lnSpc>
                <a:spcPts val="2588"/>
              </a:lnSpc>
              <a:spcBef>
                <a:spcPts val="613"/>
              </a:spcBef>
              <a:buClr>
                <a:srgbClr val="9A0000"/>
              </a:buClr>
              <a:buSzPct val="75000"/>
              <a:buFont typeface="Wingdings" panose="05000000000000000000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400" dirty="0" smtClean="0">
                <a:latin typeface="Verdana" pitchFamily="34" charset="0"/>
              </a:rPr>
              <a:t>a </a:t>
            </a:r>
            <a:r>
              <a:rPr lang="hu-HU" sz="2400" b="1" dirty="0">
                <a:latin typeface="Verdana" pitchFamily="34" charset="0"/>
              </a:rPr>
              <a:t>játék hossza</a:t>
            </a:r>
            <a:r>
              <a:rPr lang="hu-HU" sz="2400" dirty="0">
                <a:latin typeface="Verdana" pitchFamily="34" charset="0"/>
              </a:rPr>
              <a:t>: egy időszakos (statikus) vagy  több </a:t>
            </a:r>
            <a:r>
              <a:rPr lang="hu-HU" sz="2400" dirty="0" smtClean="0">
                <a:latin typeface="Verdana" pitchFamily="34" charset="0"/>
              </a:rPr>
              <a:t>időszakos, (dinamikus))</a:t>
            </a:r>
            <a:endParaRPr lang="hu-HU" sz="24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025" y="332656"/>
            <a:ext cx="772636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>
              <a:defRPr/>
            </a:pPr>
            <a:r>
              <a:rPr sz="2800" spc="-10" dirty="0" err="1">
                <a:solidFill>
                  <a:srgbClr val="003366"/>
                </a:solidFill>
                <a:latin typeface="Verdana"/>
                <a:cs typeface="Verdana"/>
              </a:rPr>
              <a:t>Nem-kooperatív</a:t>
            </a:r>
            <a:r>
              <a:rPr sz="2800" spc="30" dirty="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sz="2800" spc="-10" dirty="0" err="1" smtClean="0">
                <a:solidFill>
                  <a:srgbClr val="003366"/>
                </a:solidFill>
                <a:latin typeface="Verdana"/>
                <a:cs typeface="Verdana"/>
              </a:rPr>
              <a:t>oligopólium</a:t>
            </a:r>
            <a:r>
              <a:rPr lang="hu-HU" sz="2800" dirty="0">
                <a:latin typeface="Verdana"/>
                <a:cs typeface="Verdana"/>
              </a:rPr>
              <a:t> </a:t>
            </a:r>
            <a:r>
              <a:rPr sz="2800" spc="-10" dirty="0" err="1" smtClean="0">
                <a:solidFill>
                  <a:srgbClr val="003366"/>
                </a:solidFill>
                <a:latin typeface="Verdana"/>
                <a:cs typeface="Verdana"/>
              </a:rPr>
              <a:t>modellek</a:t>
            </a:r>
            <a:endParaRPr sz="2800" dirty="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65351"/>
              </p:ext>
            </p:extLst>
          </p:nvPr>
        </p:nvGraphicFramePr>
        <p:xfrm>
          <a:off x="425300" y="1052736"/>
          <a:ext cx="8437563" cy="4929859"/>
        </p:xfrm>
        <a:graphic>
          <a:graphicData uri="http://schemas.openxmlformats.org/drawingml/2006/table">
            <a:tbl>
              <a:tblPr/>
              <a:tblGrid>
                <a:gridCol w="1381125"/>
                <a:gridCol w="1860550"/>
                <a:gridCol w="2262188"/>
                <a:gridCol w="2933700"/>
              </a:tblGrid>
              <a:tr h="77854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38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Ismeri-e másik stratégiáját? (döntés sorrendje)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2984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262063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Nem ismeri (szimultán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L="0" marR="0" marT="3810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Ismeri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(szekvenciális)</a:t>
                      </a:r>
                    </a:p>
                  </a:txBody>
                  <a:tcPr marL="0" marR="0" marT="3810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Döntési  változó</a:t>
                      </a:r>
                    </a:p>
                  </a:txBody>
                  <a:tcPr marL="0" marR="0" marT="3175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Mennyiség</a:t>
                      </a:r>
                    </a:p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(q)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Cournot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és 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Chamberlin</a:t>
                      </a: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(mennyiségi  verseny)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Stackelberg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(mennyiségi  vezérlés)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Ár (p)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Bertrand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(árverseny)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Árvezérlés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263" y="363538"/>
            <a:ext cx="7508875" cy="1108075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sz="4000" spc="-10" dirty="0" err="1" smtClean="0"/>
              <a:t>Cournot</a:t>
            </a:r>
            <a:r>
              <a:rPr sz="4000" spc="-10" dirty="0" smtClean="0"/>
              <a:t>-model</a:t>
            </a:r>
            <a:r>
              <a:rPr lang="hu-HU" sz="4000" spc="-10" dirty="0" smtClean="0"/>
              <a:t>l, </a:t>
            </a:r>
            <a:r>
              <a:rPr lang="hu-HU" sz="3200" b="1" dirty="0" smtClean="0">
                <a:latin typeface="Verdana"/>
                <a:cs typeface="Verdana"/>
              </a:rPr>
              <a:t>S</a:t>
            </a:r>
            <a:r>
              <a:rPr lang="hu-HU" sz="3200" b="1" spc="-5" dirty="0" smtClean="0">
                <a:latin typeface="Verdana"/>
                <a:cs typeface="Verdana"/>
              </a:rPr>
              <a:t>zimultán</a:t>
            </a:r>
            <a:r>
              <a:rPr lang="hu-HU" sz="3200" b="1" spc="-5" dirty="0">
                <a:latin typeface="Verdana"/>
                <a:cs typeface="Verdana"/>
              </a:rPr>
              <a:t>, mennyiségi</a:t>
            </a:r>
            <a:r>
              <a:rPr lang="hu-HU" sz="3200" b="1" spc="95" dirty="0">
                <a:latin typeface="Verdana"/>
                <a:cs typeface="Verdana"/>
              </a:rPr>
              <a:t> </a:t>
            </a:r>
            <a:r>
              <a:rPr lang="hu-HU" sz="3200" b="1" dirty="0" smtClean="0">
                <a:latin typeface="Verdana"/>
                <a:cs typeface="Verdana"/>
              </a:rPr>
              <a:t>döntés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90563" y="1528763"/>
            <a:ext cx="8043862" cy="40344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620713" indent="-608013"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Adott a vállalatok száma (2), nincs belépés</a:t>
            </a:r>
          </a:p>
          <a:p>
            <a:pPr marL="620713" indent="-608013"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Homogén termék</a:t>
            </a:r>
          </a:p>
          <a:p>
            <a:pPr marL="620713" indent="-608013"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Adott a piaci kereslet</a:t>
            </a:r>
          </a:p>
          <a:p>
            <a:pPr marL="620713" indent="-608013">
              <a:lnSpc>
                <a:spcPts val="2300"/>
              </a:lnSpc>
              <a:spcBef>
                <a:spcPts val="550"/>
              </a:spcBef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Lineáris keresleti görbe: p=</a:t>
            </a:r>
            <a:r>
              <a:rPr lang="hu-HU" sz="2400" dirty="0" err="1">
                <a:latin typeface="Verdana" pitchFamily="34" charset="0"/>
              </a:rPr>
              <a:t>a-bQ</a:t>
            </a:r>
            <a:r>
              <a:rPr lang="hu-HU" sz="2400" dirty="0">
                <a:latin typeface="Verdana" pitchFamily="34" charset="0"/>
              </a:rPr>
              <a:t>, ahol  Q=q</a:t>
            </a:r>
            <a:r>
              <a:rPr lang="hu-HU" sz="2400" baseline="-21000" dirty="0">
                <a:latin typeface="Verdana" pitchFamily="34" charset="0"/>
              </a:rPr>
              <a:t>1</a:t>
            </a:r>
            <a:r>
              <a:rPr lang="hu-HU" sz="2400" dirty="0">
                <a:latin typeface="Verdana" pitchFamily="34" charset="0"/>
              </a:rPr>
              <a:t>+q</a:t>
            </a:r>
            <a:r>
              <a:rPr lang="hu-HU" sz="2400" baseline="-21000" dirty="0">
                <a:latin typeface="Verdana" pitchFamily="34" charset="0"/>
              </a:rPr>
              <a:t>2</a:t>
            </a:r>
          </a:p>
          <a:p>
            <a:pPr marL="620713" indent="-608013">
              <a:spcBef>
                <a:spcPts val="13"/>
              </a:spcBef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Adott a vállalatok költsége</a:t>
            </a:r>
          </a:p>
          <a:p>
            <a:pPr marL="620713" indent="-608013"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 smtClean="0">
                <a:latin typeface="Verdana" pitchFamily="34" charset="0"/>
              </a:rPr>
              <a:t>MC</a:t>
            </a:r>
            <a:r>
              <a:rPr lang="hu-HU" sz="2400" baseline="-21000" dirty="0" smtClean="0">
                <a:latin typeface="Verdana" pitchFamily="34" charset="0"/>
              </a:rPr>
              <a:t>1</a:t>
            </a:r>
            <a:r>
              <a:rPr lang="hu-HU" sz="2400" dirty="0" smtClean="0">
                <a:latin typeface="Verdana" pitchFamily="34" charset="0"/>
              </a:rPr>
              <a:t>=MC</a:t>
            </a:r>
            <a:r>
              <a:rPr lang="hu-HU" sz="2400" baseline="-21000" dirty="0" smtClean="0">
                <a:latin typeface="Verdana" pitchFamily="34" charset="0"/>
              </a:rPr>
              <a:t>2</a:t>
            </a:r>
            <a:r>
              <a:rPr lang="hu-HU" sz="2400" dirty="0" smtClean="0">
                <a:latin typeface="Verdana" pitchFamily="34" charset="0"/>
              </a:rPr>
              <a:t>=c konstans határköltség</a:t>
            </a:r>
          </a:p>
          <a:p>
            <a:pPr marL="620713" indent="-608013">
              <a:spcBef>
                <a:spcPts val="400"/>
              </a:spcBef>
              <a:buClr>
                <a:srgbClr val="9A0000"/>
              </a:buClr>
              <a:buSzPct val="75000"/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 err="1" smtClean="0">
                <a:latin typeface="Verdana" pitchFamily="34" charset="0"/>
              </a:rPr>
              <a:t>Reziduális</a:t>
            </a:r>
            <a:r>
              <a:rPr lang="hu-HU" sz="2400" dirty="0" smtClean="0">
                <a:latin typeface="Verdana" pitchFamily="34" charset="0"/>
              </a:rPr>
              <a:t> </a:t>
            </a:r>
            <a:r>
              <a:rPr lang="hu-HU" sz="2400" dirty="0">
                <a:latin typeface="Verdana" pitchFamily="34" charset="0"/>
              </a:rPr>
              <a:t>kereslet</a:t>
            </a:r>
            <a:r>
              <a:rPr lang="hu-HU" sz="2000" dirty="0">
                <a:latin typeface="Verdana" pitchFamily="34" charset="0"/>
              </a:rPr>
              <a:t>:</a:t>
            </a:r>
          </a:p>
          <a:p>
            <a:pPr marL="620713" indent="-608013">
              <a:spcBef>
                <a:spcPts val="475"/>
              </a:spcBef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q</a:t>
            </a:r>
            <a:r>
              <a:rPr lang="hu-HU" sz="2400" baseline="-21000" dirty="0">
                <a:latin typeface="Verdana" pitchFamily="34" charset="0"/>
              </a:rPr>
              <a:t>1</a:t>
            </a:r>
            <a:r>
              <a:rPr lang="hu-HU" sz="2400" dirty="0">
                <a:latin typeface="Verdana" pitchFamily="34" charset="0"/>
              </a:rPr>
              <a:t>=Q(p)-q</a:t>
            </a:r>
            <a:r>
              <a:rPr lang="hu-HU" sz="2400" baseline="-21000" dirty="0">
                <a:latin typeface="Verdana" pitchFamily="34" charset="0"/>
              </a:rPr>
              <a:t>2	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Verdana" pitchFamily="34" charset="0"/>
              </a:rPr>
              <a:t>p=a-bq</a:t>
            </a:r>
            <a:r>
              <a:rPr lang="hu-HU" sz="2400" baseline="-21000" dirty="0">
                <a:latin typeface="Verdana" pitchFamily="34" charset="0"/>
              </a:rPr>
              <a:t>1</a:t>
            </a:r>
            <a:r>
              <a:rPr lang="hu-HU" sz="2400" dirty="0">
                <a:latin typeface="Verdana" pitchFamily="34" charset="0"/>
              </a:rPr>
              <a:t>-bq</a:t>
            </a:r>
            <a:r>
              <a:rPr lang="hu-HU" sz="2400" baseline="-21000" dirty="0">
                <a:latin typeface="Verdana" pitchFamily="34" charset="0"/>
              </a:rPr>
              <a:t>2 </a:t>
            </a:r>
            <a:r>
              <a:rPr lang="hu-HU" sz="2400" dirty="0">
                <a:latin typeface="Symbol" pitchFamily="18" charset="2"/>
              </a:rPr>
              <a:t>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>
                <a:latin typeface="Verdana" pitchFamily="34" charset="0"/>
              </a:rPr>
              <a:t>MR=MC</a:t>
            </a:r>
          </a:p>
          <a:p>
            <a:pPr marL="620713" indent="-608013">
              <a:lnSpc>
                <a:spcPts val="2313"/>
              </a:lnSpc>
              <a:spcBef>
                <a:spcPts val="625"/>
              </a:spcBef>
              <a:buFont typeface="Wingdings" pitchFamily="2" charset="2"/>
              <a:buChar char="Ø"/>
              <a:tabLst>
                <a:tab pos="620713" algn="l"/>
                <a:tab pos="622300" algn="l"/>
              </a:tabLst>
            </a:pPr>
            <a:r>
              <a:rPr lang="hu-HU" sz="2400" dirty="0">
                <a:latin typeface="Verdana" pitchFamily="34" charset="0"/>
              </a:rPr>
              <a:t>Az	</a:t>
            </a:r>
            <a:r>
              <a:rPr lang="hu-HU" sz="2400" dirty="0" err="1">
                <a:latin typeface="Verdana" pitchFamily="34" charset="0"/>
              </a:rPr>
              <a:t>oligopolista</a:t>
            </a:r>
            <a:r>
              <a:rPr lang="hu-HU" sz="2400" dirty="0">
                <a:latin typeface="Verdana" pitchFamily="34" charset="0"/>
              </a:rPr>
              <a:t> monopóliumként viselkedik saját  </a:t>
            </a:r>
            <a:r>
              <a:rPr lang="hu-HU" sz="2400" dirty="0" err="1">
                <a:latin typeface="Verdana" pitchFamily="34" charset="0"/>
              </a:rPr>
              <a:t>reziduális</a:t>
            </a:r>
            <a:r>
              <a:rPr lang="hu-HU" sz="2400" dirty="0">
                <a:latin typeface="Verdana" pitchFamily="34" charset="0"/>
              </a:rPr>
              <a:t> kereslete mentén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5025" y="663575"/>
            <a:ext cx="7585075" cy="609600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sz="4000" spc="-5" dirty="0"/>
              <a:t>A </a:t>
            </a:r>
            <a:r>
              <a:rPr sz="4000" spc="-10" dirty="0" err="1" smtClean="0"/>
              <a:t>Cournot</a:t>
            </a:r>
            <a:r>
              <a:rPr lang="hu-HU" sz="4000" spc="-10" dirty="0" smtClean="0"/>
              <a:t>-</a:t>
            </a:r>
            <a:r>
              <a:rPr sz="4000" spc="-5" dirty="0" err="1" smtClean="0"/>
              <a:t>duopólium</a:t>
            </a:r>
            <a:r>
              <a:rPr lang="hu-HU" sz="4000" spc="-5" dirty="0" smtClean="0"/>
              <a:t> egyensúlya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63588" y="1630363"/>
            <a:ext cx="7912100" cy="41132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Reakciófüggvények:</a:t>
            </a:r>
          </a:p>
          <a:p>
            <a:pPr marL="355600" indent="-342900" algn="ctr">
              <a:spcBef>
                <a:spcPts val="338"/>
              </a:spcBef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r</a:t>
            </a:r>
            <a:r>
              <a:rPr lang="hu-HU" sz="2700" baseline="-26000" dirty="0">
                <a:latin typeface="Verdana" pitchFamily="34" charset="0"/>
              </a:rPr>
              <a:t>1</a:t>
            </a:r>
            <a:r>
              <a:rPr lang="hu-HU" sz="2800" dirty="0">
                <a:latin typeface="Verdana" pitchFamily="34" charset="0"/>
              </a:rPr>
              <a:t>:	q</a:t>
            </a:r>
            <a:r>
              <a:rPr lang="hu-HU" sz="2700" baseline="-26000" dirty="0">
                <a:latin typeface="Verdana" pitchFamily="34" charset="0"/>
              </a:rPr>
              <a:t>1</a:t>
            </a:r>
            <a:r>
              <a:rPr lang="hu-HU" sz="2800" dirty="0">
                <a:latin typeface="Verdana" pitchFamily="34" charset="0"/>
              </a:rPr>
              <a:t>(q</a:t>
            </a:r>
            <a:r>
              <a:rPr lang="hu-HU" sz="2700" baseline="-26000" dirty="0">
                <a:latin typeface="Verdana" pitchFamily="34" charset="0"/>
              </a:rPr>
              <a:t>2</a:t>
            </a:r>
            <a:r>
              <a:rPr lang="hu-HU" sz="2800" dirty="0">
                <a:latin typeface="Verdana" pitchFamily="34" charset="0"/>
              </a:rPr>
              <a:t>) = (a – c)/2b – q</a:t>
            </a:r>
            <a:r>
              <a:rPr lang="hu-HU" sz="2700" baseline="-26000" dirty="0">
                <a:latin typeface="Verdana" pitchFamily="34" charset="0"/>
              </a:rPr>
              <a:t>2</a:t>
            </a:r>
            <a:r>
              <a:rPr lang="hu-HU" sz="2800" dirty="0">
                <a:latin typeface="Verdana" pitchFamily="34" charset="0"/>
              </a:rPr>
              <a:t>/2</a:t>
            </a:r>
          </a:p>
          <a:p>
            <a:pPr marL="355600" indent="-342900" algn="ctr">
              <a:spcBef>
                <a:spcPts val="325"/>
              </a:spcBef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r</a:t>
            </a:r>
            <a:r>
              <a:rPr lang="hu-HU" sz="2700" baseline="-26000" dirty="0">
                <a:latin typeface="Verdana" pitchFamily="34" charset="0"/>
              </a:rPr>
              <a:t>2</a:t>
            </a:r>
            <a:r>
              <a:rPr lang="hu-HU" sz="2800" dirty="0">
                <a:latin typeface="Verdana" pitchFamily="34" charset="0"/>
              </a:rPr>
              <a:t>:	q</a:t>
            </a:r>
            <a:r>
              <a:rPr lang="hu-HU" sz="2700" baseline="-26000" dirty="0">
                <a:latin typeface="Verdana" pitchFamily="34" charset="0"/>
              </a:rPr>
              <a:t>2</a:t>
            </a:r>
            <a:r>
              <a:rPr lang="hu-HU" sz="2800" dirty="0">
                <a:latin typeface="Verdana" pitchFamily="34" charset="0"/>
              </a:rPr>
              <a:t>(q</a:t>
            </a:r>
            <a:r>
              <a:rPr lang="hu-HU" sz="2700" baseline="-26000" dirty="0">
                <a:latin typeface="Verdana" pitchFamily="34" charset="0"/>
              </a:rPr>
              <a:t>1</a:t>
            </a:r>
            <a:r>
              <a:rPr lang="hu-HU" sz="2800" dirty="0">
                <a:latin typeface="Verdana" pitchFamily="34" charset="0"/>
              </a:rPr>
              <a:t>) = (a – c)/2b – q</a:t>
            </a:r>
            <a:r>
              <a:rPr lang="hu-HU" sz="2700" baseline="-26000" dirty="0">
                <a:latin typeface="Verdana" pitchFamily="34" charset="0"/>
              </a:rPr>
              <a:t>1</a:t>
            </a:r>
            <a:r>
              <a:rPr lang="hu-HU" sz="2800" dirty="0">
                <a:latin typeface="Verdana" pitchFamily="34" charset="0"/>
              </a:rPr>
              <a:t>/2</a:t>
            </a:r>
          </a:p>
          <a:p>
            <a:pPr marL="355600" indent="-342900">
              <a:lnSpc>
                <a:spcPts val="3200"/>
              </a:lnSpc>
              <a:spcBef>
                <a:spcPts val="325"/>
              </a:spcBef>
              <a:buClr>
                <a:srgbClr val="9A0000"/>
              </a:buClr>
              <a:buSzPct val="75000"/>
              <a:buFont typeface="Wingdings" pitchFamily="2" charset="2"/>
              <a:buChar char=""/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Egyensúly: mindkét vállalat</a:t>
            </a:r>
          </a:p>
          <a:p>
            <a:pPr marL="355600" indent="-342900">
              <a:lnSpc>
                <a:spcPts val="3200"/>
              </a:lnSpc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a reakciófüggvényén legyen!</a:t>
            </a:r>
          </a:p>
          <a:p>
            <a:pPr marL="355600" indent="-342900">
              <a:spcBef>
                <a:spcPts val="338"/>
              </a:spcBef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Ebből: q</a:t>
            </a:r>
            <a:r>
              <a:rPr lang="hu-HU" sz="2700" baseline="-26000" dirty="0">
                <a:latin typeface="Verdana" pitchFamily="34" charset="0"/>
              </a:rPr>
              <a:t>1 </a:t>
            </a:r>
            <a:r>
              <a:rPr lang="hu-HU" sz="2800" dirty="0">
                <a:latin typeface="Verdana" pitchFamily="34" charset="0"/>
              </a:rPr>
              <a:t>= (a – c)/3b</a:t>
            </a:r>
          </a:p>
          <a:p>
            <a:pPr marL="355600" indent="-342900">
              <a:spcBef>
                <a:spcPts val="338"/>
              </a:spcBef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q</a:t>
            </a:r>
            <a:r>
              <a:rPr lang="hu-HU" sz="2700" baseline="-26000" dirty="0">
                <a:latin typeface="Verdana" pitchFamily="34" charset="0"/>
              </a:rPr>
              <a:t>2 </a:t>
            </a:r>
            <a:r>
              <a:rPr lang="hu-HU" sz="2800" dirty="0">
                <a:latin typeface="Verdana" pitchFamily="34" charset="0"/>
              </a:rPr>
              <a:t>= (a – c)/3b</a:t>
            </a:r>
          </a:p>
          <a:p>
            <a:pPr marL="355600" indent="-342900" algn="ctr">
              <a:spcBef>
                <a:spcPts val="338"/>
              </a:spcBef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Q = q</a:t>
            </a:r>
            <a:r>
              <a:rPr lang="hu-HU" sz="2700" baseline="-26000" dirty="0">
                <a:latin typeface="Verdana" pitchFamily="34" charset="0"/>
              </a:rPr>
              <a:t>1 </a:t>
            </a:r>
            <a:r>
              <a:rPr lang="hu-HU" sz="2800" dirty="0">
                <a:latin typeface="Verdana" pitchFamily="34" charset="0"/>
              </a:rPr>
              <a:t>+ q</a:t>
            </a:r>
            <a:r>
              <a:rPr lang="hu-HU" sz="2700" baseline="-26000" dirty="0">
                <a:latin typeface="Verdana" pitchFamily="34" charset="0"/>
              </a:rPr>
              <a:t>2 </a:t>
            </a:r>
            <a:r>
              <a:rPr lang="hu-HU" sz="2800" dirty="0">
                <a:latin typeface="Verdana" pitchFamily="34" charset="0"/>
              </a:rPr>
              <a:t>= 2(a – c)/3b</a:t>
            </a:r>
          </a:p>
          <a:p>
            <a:pPr marL="355600" indent="-342900" algn="ctr">
              <a:spcBef>
                <a:spcPts val="338"/>
              </a:spcBef>
              <a:tabLst>
                <a:tab pos="355600" algn="l"/>
              </a:tabLst>
            </a:pPr>
            <a:r>
              <a:rPr lang="hu-HU" sz="2800" dirty="0">
                <a:latin typeface="Verdana" pitchFamily="34" charset="0"/>
              </a:rPr>
              <a:t>p =	(a+ 2c)/3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latin typeface="Cambria" pitchFamily="18" charset="0"/>
              </a:rPr>
              <a:t>Levezetés</a:t>
            </a:r>
            <a:endParaRPr lang="en-US" b="1" smtClean="0">
              <a:latin typeface="Cambria" pitchFamily="18" charset="0"/>
            </a:endParaRPr>
          </a:p>
        </p:txBody>
      </p:sp>
      <p:sp>
        <p:nvSpPr>
          <p:cNvPr id="225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0"/>
              </a:spcAft>
            </a:pPr>
            <a:r>
              <a:rPr lang="hu-HU" sz="2800" dirty="0" smtClean="0"/>
              <a:t>A profitfüggvény az egyik vállalat esetében:</a:t>
            </a:r>
          </a:p>
          <a:p>
            <a:pPr>
              <a:spcAft>
                <a:spcPts val="8400"/>
              </a:spcAft>
            </a:pPr>
            <a:r>
              <a:rPr lang="hu-HU" sz="2800" dirty="0" smtClean="0"/>
              <a:t>Az elsőrendű feltétel</a:t>
            </a:r>
          </a:p>
          <a:p>
            <a:r>
              <a:rPr lang="hu-HU" sz="2800" dirty="0" smtClean="0"/>
              <a:t>Mivel a két vállalat azonos helyzetben van szimmetrikusak a reakciófüggvényeik</a:t>
            </a:r>
            <a:endParaRPr lang="hu-HU" sz="2400" i="1" dirty="0" smtClean="0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2265363" y="2155825"/>
          <a:ext cx="456088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2" name="Equation" r:id="rId3" imgW="1854000" imgH="291960" progId="Equation.3">
                  <p:embed/>
                </p:oleObj>
              </mc:Choice>
              <mc:Fallback>
                <p:oleObj name="Equation" r:id="rId3" imgW="1854000" imgH="29196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2155825"/>
                        <a:ext cx="4560887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3357563" y="3595688"/>
          <a:ext cx="24828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3" name="Equation" r:id="rId5" imgW="1002960" imgH="215640" progId="Equation.3">
                  <p:embed/>
                </p:oleObj>
              </mc:Choice>
              <mc:Fallback>
                <p:oleObj name="Equation" r:id="rId5" imgW="100296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595688"/>
                        <a:ext cx="24828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latin typeface="Cambria" pitchFamily="18" charset="0"/>
              </a:rPr>
              <a:t>A reakciófüggvény</a:t>
            </a:r>
          </a:p>
        </p:txBody>
      </p:sp>
      <p:sp>
        <p:nvSpPr>
          <p:cNvPr id="23600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sz="2800" dirty="0" smtClean="0"/>
              <a:t>Lineáris kereslet esetén az első vállalat teljes bevétele:</a:t>
            </a:r>
            <a:endParaRPr lang="hu-HU" sz="2400" dirty="0" smtClean="0"/>
          </a:p>
          <a:p>
            <a:pPr marL="457200" lvl="1" indent="0">
              <a:spcAft>
                <a:spcPts val="5400"/>
              </a:spcAft>
              <a:buNone/>
            </a:pPr>
            <a:endParaRPr lang="hu-HU" dirty="0"/>
          </a:p>
          <a:p>
            <a:pPr marL="457200" lvl="1" indent="0">
              <a:spcAft>
                <a:spcPts val="5400"/>
              </a:spcAft>
              <a:buNone/>
            </a:pPr>
            <a:r>
              <a:rPr lang="hu-HU" dirty="0" smtClean="0"/>
              <a:t>Maximális profit:</a:t>
            </a:r>
          </a:p>
          <a:p>
            <a:pPr marL="457200" lvl="1" indent="0">
              <a:spcAft>
                <a:spcPts val="5400"/>
              </a:spcAft>
              <a:buNone/>
            </a:pPr>
            <a:r>
              <a:rPr lang="hu-HU" dirty="0" smtClean="0"/>
              <a:t>- az első vállalat reakciófüggvénye, a másodiké pedig:</a:t>
            </a:r>
          </a:p>
        </p:txBody>
      </p:sp>
      <p:graphicFrame>
        <p:nvGraphicFramePr>
          <p:cNvPr id="2359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629841"/>
              </p:ext>
            </p:extLst>
          </p:nvPr>
        </p:nvGraphicFramePr>
        <p:xfrm>
          <a:off x="1035844" y="2528888"/>
          <a:ext cx="70723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4" name="Equation" r:id="rId3" imgW="2895480" imgH="228600" progId="Equation.3">
                  <p:embed/>
                </p:oleObj>
              </mc:Choice>
              <mc:Fallback>
                <p:oleObj name="Equation" r:id="rId3" imgW="2895480" imgH="2286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844" y="2528888"/>
                        <a:ext cx="70723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37248"/>
              </p:ext>
            </p:extLst>
          </p:nvPr>
        </p:nvGraphicFramePr>
        <p:xfrm>
          <a:off x="4052888" y="3760788"/>
          <a:ext cx="36131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5" name="Equation" r:id="rId5" imgW="1562040" imgH="228600" progId="Equation.DSMT4">
                  <p:embed/>
                </p:oleObj>
              </mc:Choice>
              <mc:Fallback>
                <p:oleObj name="Equation" r:id="rId5" imgW="1562040" imgH="2286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3760788"/>
                        <a:ext cx="361315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8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12938"/>
              </p:ext>
            </p:extLst>
          </p:nvPr>
        </p:nvGraphicFramePr>
        <p:xfrm>
          <a:off x="1475656" y="3933056"/>
          <a:ext cx="23590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6" name="Equation" r:id="rId7" imgW="1015920" imgH="393480" progId="Equation.3">
                  <p:embed/>
                </p:oleObj>
              </mc:Choice>
              <mc:Fallback>
                <p:oleObj name="Equation" r:id="rId7" imgW="1015920" imgH="39348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933056"/>
                        <a:ext cx="2359025" cy="92551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441265"/>
              </p:ext>
            </p:extLst>
          </p:nvPr>
        </p:nvGraphicFramePr>
        <p:xfrm>
          <a:off x="2339752" y="5166178"/>
          <a:ext cx="23304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7" name="Equation" r:id="rId9" imgW="1002960" imgH="393480" progId="Equation.DSMT4">
                  <p:embed/>
                </p:oleObj>
              </mc:Choice>
              <mc:Fallback>
                <p:oleObj name="Equation" r:id="rId9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166178"/>
                        <a:ext cx="2330450" cy="92551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Az iparági egyensúly</a:t>
            </a:r>
          </a:p>
        </p:txBody>
      </p:sp>
      <p:sp>
        <p:nvSpPr>
          <p:cNvPr id="23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Behelyettesítve:</a:t>
            </a:r>
            <a:endParaRPr lang="hu-HU" sz="2400" dirty="0" smtClean="0"/>
          </a:p>
          <a:p>
            <a:pPr lvl="1">
              <a:spcAft>
                <a:spcPts val="5400"/>
              </a:spcAft>
            </a:pPr>
            <a:endParaRPr lang="hu-HU" dirty="0" smtClean="0"/>
          </a:p>
          <a:p>
            <a:pPr lvl="1">
              <a:spcAft>
                <a:spcPts val="5400"/>
              </a:spcAft>
            </a:pPr>
            <a:r>
              <a:rPr lang="hu-HU" dirty="0" smtClean="0"/>
              <a:t>Iparági egyensúly:</a:t>
            </a:r>
          </a:p>
          <a:p>
            <a:pPr lvl="1">
              <a:spcAft>
                <a:spcPts val="5400"/>
              </a:spcAft>
            </a:pPr>
            <a:endParaRPr lang="hu-HU" dirty="0" smtClean="0"/>
          </a:p>
        </p:txBody>
      </p:sp>
      <p:graphicFrame>
        <p:nvGraphicFramePr>
          <p:cNvPr id="2359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440879"/>
              </p:ext>
            </p:extLst>
          </p:nvPr>
        </p:nvGraphicFramePr>
        <p:xfrm>
          <a:off x="1533525" y="2271713"/>
          <a:ext cx="6078538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Equation" r:id="rId3" imgW="2489040" imgH="431640" progId="Equation.3">
                  <p:embed/>
                </p:oleObj>
              </mc:Choice>
              <mc:Fallback>
                <p:oleObj name="Equation" r:id="rId3" imgW="248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271713"/>
                        <a:ext cx="6078538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15463"/>
              </p:ext>
            </p:extLst>
          </p:nvPr>
        </p:nvGraphicFramePr>
        <p:xfrm>
          <a:off x="2481263" y="3833813"/>
          <a:ext cx="3689350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Equation" r:id="rId5" imgW="1447560" imgH="812520" progId="Equation.3">
                  <p:embed/>
                </p:oleObj>
              </mc:Choice>
              <mc:Fallback>
                <p:oleObj name="Equation" r:id="rId5" imgW="144756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1263" y="3833813"/>
                        <a:ext cx="3689350" cy="207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18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latin typeface="Cambria" pitchFamily="18" charset="0"/>
              </a:rPr>
              <a:t>Monopolisztikus verseny</a:t>
            </a:r>
            <a:endParaRPr lang="en-US" b="1" smtClean="0">
              <a:latin typeface="Cambria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hu-HU" sz="2800" smtClean="0"/>
              <a:t>Sok eladó és vevő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hu-HU" sz="2800" smtClean="0"/>
              <a:t>A termék nem homogén = differenciált termék</a:t>
            </a:r>
          </a:p>
          <a:p>
            <a:pPr lvl="1"/>
            <a:r>
              <a:rPr lang="hu-HU" b="1" smtClean="0"/>
              <a:t>Termékdifferenciálás</a:t>
            </a:r>
            <a:r>
              <a:rPr lang="hu-HU" smtClean="0"/>
              <a:t> </a:t>
            </a:r>
            <a:r>
              <a:rPr lang="hu-HU" smtClean="0">
                <a:latin typeface="Symbol" pitchFamily="18" charset="2"/>
              </a:rPr>
              <a:t></a:t>
            </a:r>
            <a:r>
              <a:rPr lang="hu-HU" smtClean="0"/>
              <a:t> Márkázás</a:t>
            </a:r>
          </a:p>
          <a:p>
            <a:pPr lvl="1"/>
            <a:r>
              <a:rPr lang="hu-HU" smtClean="0"/>
              <a:t>PL: Sör, bor, divatcikkek</a:t>
            </a:r>
          </a:p>
          <a:p>
            <a:pPr lvl="1"/>
            <a:r>
              <a:rPr lang="hu-HU" smtClean="0"/>
              <a:t>A termékek </a:t>
            </a:r>
            <a:r>
              <a:rPr lang="hu-HU" b="1" smtClean="0"/>
              <a:t>közeli, de nem tökéletes</a:t>
            </a:r>
            <a:r>
              <a:rPr lang="hu-HU" smtClean="0"/>
              <a:t> helyettesítők</a:t>
            </a:r>
          </a:p>
          <a:p>
            <a:pPr lvl="1"/>
            <a:r>
              <a:rPr lang="hu-HU" smtClean="0"/>
              <a:t>Minél kevésbé helyettesíthető a termék, annál nagyobb a monopolerő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sz="3200" b="1" dirty="0" smtClean="0"/>
              <a:t>Számpélda</a:t>
            </a:r>
            <a:endParaRPr lang="hu-H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r>
                  <a:rPr lang="hu-HU" dirty="0" smtClean="0"/>
                  <a:t>P= 1500- 2Q a piaci keresleti görbe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=900,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=600</m:t>
                    </m:r>
                  </m:oMath>
                </a14:m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Ebből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hu-HU" dirty="0" smtClean="0"/>
                  <a:t>:</a:t>
                </a:r>
              </a:p>
              <a:p>
                <a:r>
                  <a:rPr lang="hu-HU" dirty="0" smtClean="0"/>
                  <a:t>Az első vállalat reakciófüggvénye így:</a:t>
                </a:r>
              </a:p>
              <a:p>
                <a:endParaRPr lang="hu-HU" dirty="0"/>
              </a:p>
              <a:p>
                <a:endParaRPr lang="hu-HU" dirty="0" smtClean="0"/>
              </a:p>
              <a:p>
                <a:r>
                  <a:rPr lang="hu-HU" dirty="0" smtClean="0"/>
                  <a:t>Ugyanígy a másodiké:</a:t>
                </a:r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3"/>
                <a:stretch>
                  <a:fillRect l="-1704" t="-151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90078"/>
              </p:ext>
            </p:extLst>
          </p:nvPr>
        </p:nvGraphicFramePr>
        <p:xfrm>
          <a:off x="539552" y="2132856"/>
          <a:ext cx="7595815" cy="61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1" name="Equation" r:id="rId4" imgW="3619440" imgH="279360" progId="Equation.DSMT4">
                  <p:embed/>
                </p:oleObj>
              </mc:Choice>
              <mc:Fallback>
                <p:oleObj name="Equation" r:id="rId4" imgW="3619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2856"/>
                        <a:ext cx="7595815" cy="6111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583892"/>
              </p:ext>
            </p:extLst>
          </p:nvPr>
        </p:nvGraphicFramePr>
        <p:xfrm>
          <a:off x="3006223" y="2744014"/>
          <a:ext cx="42894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2" name="Equation" r:id="rId6" imgW="1854000" imgH="228600" progId="Equation.DSMT4">
                  <p:embed/>
                </p:oleObj>
              </mc:Choice>
              <mc:Fallback>
                <p:oleObj name="Equation" r:id="rId6" imgW="1854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223" y="2744014"/>
                        <a:ext cx="428942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042351"/>
              </p:ext>
            </p:extLst>
          </p:nvPr>
        </p:nvGraphicFramePr>
        <p:xfrm>
          <a:off x="698500" y="3968750"/>
          <a:ext cx="40989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3" name="Equation" r:id="rId8" imgW="1765080" imgH="393480" progId="Equation.DSMT4">
                  <p:embed/>
                </p:oleObj>
              </mc:Choice>
              <mc:Fallback>
                <p:oleObj name="Equation" r:id="rId8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968750"/>
                        <a:ext cx="4098925" cy="925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915295"/>
              </p:ext>
            </p:extLst>
          </p:nvPr>
        </p:nvGraphicFramePr>
        <p:xfrm>
          <a:off x="5418138" y="4894263"/>
          <a:ext cx="21812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4" name="Equation" r:id="rId10" imgW="939600" imgH="393480" progId="Equation.DSMT4">
                  <p:embed/>
                </p:oleObj>
              </mc:Choice>
              <mc:Fallback>
                <p:oleObj name="Equation" r:id="rId10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4894263"/>
                        <a:ext cx="2181225" cy="92551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845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Ebből:</a:t>
            </a:r>
            <a:endParaRPr lang="hu-HU" dirty="0"/>
          </a:p>
        </p:txBody>
      </p:sp>
      <p:graphicFrame>
        <p:nvGraphicFramePr>
          <p:cNvPr id="4" name="Object 4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22877"/>
              </p:ext>
            </p:extLst>
          </p:nvPr>
        </p:nvGraphicFramePr>
        <p:xfrm>
          <a:off x="1239838" y="1408113"/>
          <a:ext cx="5881687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3" imgW="2349360" imgH="1726920" progId="Equation.DSMT4">
                  <p:embed/>
                </p:oleObj>
              </mc:Choice>
              <mc:Fallback>
                <p:oleObj name="Equation" r:id="rId3" imgW="234936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1408113"/>
                        <a:ext cx="5881687" cy="4324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437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913" y="657225"/>
            <a:ext cx="5703887" cy="615950"/>
          </a:xfrm>
        </p:spPr>
        <p:txBody>
          <a:bodyPr lIns="0" tIns="0" rIns="0" bIns="0" rtlCol="0">
            <a:spAutoFit/>
          </a:bodyPr>
          <a:lstStyle/>
          <a:p>
            <a:pPr marL="12700">
              <a:defRPr/>
            </a:pPr>
            <a:r>
              <a:rPr lang="hu-HU" sz="4000" b="1" spc="-5" dirty="0" smtClean="0"/>
              <a:t>A</a:t>
            </a:r>
            <a:r>
              <a:rPr lang="hu-HU" sz="4000" b="1" spc="-90" dirty="0" smtClean="0"/>
              <a:t> </a:t>
            </a:r>
            <a:r>
              <a:rPr lang="hu-HU" sz="4000" b="1" spc="-5" dirty="0" smtClean="0"/>
              <a:t>költségek</a:t>
            </a:r>
            <a:r>
              <a:rPr lang="hu-HU" sz="4000" b="1" spc="-70" dirty="0" smtClean="0"/>
              <a:t> </a:t>
            </a:r>
            <a:r>
              <a:rPr lang="hu-HU" sz="4000" b="1" spc="-5" dirty="0" smtClean="0"/>
              <a:t>szerepe</a:t>
            </a:r>
            <a:endParaRPr lang="hu-HU" sz="4000" b="1" dirty="0"/>
          </a:p>
        </p:txBody>
      </p:sp>
      <p:sp>
        <p:nvSpPr>
          <p:cNvPr id="3" name="object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4540" y="1913254"/>
            <a:ext cx="8141970" cy="3605474"/>
          </a:xfrm>
          <a:prstGeom prst="rect">
            <a:avLst/>
          </a:prstGeom>
          <a:blipFill rotWithShape="0">
            <a:blip r:embed="rId2"/>
            <a:stretch>
              <a:fillRect l="-2171" t="-3215" r="-225" b="-4569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smtClean="0">
                <a:latin typeface="Cambria" pitchFamily="18" charset="0"/>
              </a:rPr>
              <a:t>Mennyiségi vezérlés, </a:t>
            </a:r>
            <a:br>
              <a:rPr lang="hu-HU" sz="3600" b="1" smtClean="0">
                <a:latin typeface="Cambria" pitchFamily="18" charset="0"/>
              </a:rPr>
            </a:br>
            <a:r>
              <a:rPr lang="hu-HU" sz="3600" b="1" smtClean="0">
                <a:latin typeface="Cambria" pitchFamily="18" charset="0"/>
              </a:rPr>
              <a:t>Stackelberg-duopólium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Az egyik vállalat </a:t>
            </a:r>
            <a:r>
              <a:rPr lang="hu-HU" sz="2800" dirty="0" smtClean="0"/>
              <a:t>ismeri a másik stratégiáját (előbb </a:t>
            </a:r>
            <a:r>
              <a:rPr lang="hu-HU" sz="2800" dirty="0" smtClean="0"/>
              <a:t>hozza meg a kibocsátásra vonatkozó </a:t>
            </a:r>
            <a:r>
              <a:rPr lang="hu-HU" sz="2800" dirty="0" smtClean="0"/>
              <a:t>döntést), </a:t>
            </a:r>
            <a:r>
              <a:rPr lang="hu-HU" sz="2800" dirty="0" smtClean="0"/>
              <a:t>a versenytárs(</a:t>
            </a:r>
            <a:r>
              <a:rPr lang="hu-HU" sz="2800" dirty="0" err="1" smtClean="0"/>
              <a:t>ak</a:t>
            </a:r>
            <a:r>
              <a:rPr lang="hu-HU" sz="2800" dirty="0" smtClean="0"/>
              <a:t>) ehhez igazodnak</a:t>
            </a:r>
          </a:p>
          <a:p>
            <a:pPr lvl="1"/>
            <a:r>
              <a:rPr lang="hu-HU" sz="2400" b="1" dirty="0" smtClean="0"/>
              <a:t>Vezető</a:t>
            </a:r>
            <a:r>
              <a:rPr lang="hu-HU" sz="2400" dirty="0" smtClean="0"/>
              <a:t> vállalat</a:t>
            </a:r>
          </a:p>
          <a:p>
            <a:pPr lvl="1"/>
            <a:r>
              <a:rPr lang="hu-HU" sz="2400" b="1" dirty="0" smtClean="0"/>
              <a:t>Követő</a:t>
            </a:r>
            <a:r>
              <a:rPr lang="hu-HU" sz="2400" dirty="0" smtClean="0"/>
              <a:t> vállalat(ok)</a:t>
            </a:r>
          </a:p>
          <a:p>
            <a:r>
              <a:rPr lang="hu-HU" sz="2800" dirty="0" smtClean="0"/>
              <a:t>A piaci egyensúlyt és az árat itt is az együttes kibocsátás határozza meg → </a:t>
            </a:r>
            <a:r>
              <a:rPr lang="hu-HU" sz="2800" i="1" dirty="0" smtClean="0"/>
              <a:t>Q = q</a:t>
            </a:r>
            <a:r>
              <a:rPr lang="hu-HU" sz="2800" i="1" baseline="-25000" dirty="0" smtClean="0"/>
              <a:t>1</a:t>
            </a:r>
            <a:r>
              <a:rPr lang="hu-HU" sz="2800" i="1" dirty="0" smtClean="0"/>
              <a:t> + q</a:t>
            </a:r>
            <a:r>
              <a:rPr lang="hu-HU" sz="2800" i="1" baseline="-25000" dirty="0" smtClean="0"/>
              <a:t>2</a:t>
            </a:r>
            <a:r>
              <a:rPr lang="hu-HU" sz="2800" dirty="0"/>
              <a:t> </a:t>
            </a:r>
            <a:r>
              <a:rPr lang="hu-HU" sz="2800" dirty="0" smtClean="0"/>
              <a:t>→P</a:t>
            </a:r>
            <a:endParaRPr lang="hu-HU" sz="2800" i="1" baseline="-25000" dirty="0" smtClean="0"/>
          </a:p>
          <a:p>
            <a:r>
              <a:rPr lang="hu-HU" sz="2800" dirty="0" smtClean="0"/>
              <a:t>A szereplők csak egymás döntését figyelembe véve képesek maximalizálni a profitot</a:t>
            </a:r>
          </a:p>
          <a:p>
            <a:r>
              <a:rPr lang="hu-HU" sz="2800" dirty="0" smtClean="0"/>
              <a:t>Döntési faktor a piacra vitt árumennyiség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A vezető vállalat döntése</a:t>
            </a:r>
          </a:p>
        </p:txBody>
      </p:sp>
      <p:sp>
        <p:nvSpPr>
          <p:cNvPr id="25634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sz="2800" smtClean="0"/>
              <a:t>A vezérlő saját kibocsátási döntésekor felismeri a követőre gyakorolt hatást! (Ismeri annak reakciófüggvényét)</a:t>
            </a:r>
          </a:p>
          <a:p>
            <a:pPr>
              <a:spcAft>
                <a:spcPts val="5400"/>
              </a:spcAft>
            </a:pPr>
            <a:r>
              <a:rPr lang="hu-HU" sz="2800" smtClean="0"/>
              <a:t>A profitfüggvénye:</a:t>
            </a:r>
          </a:p>
          <a:p>
            <a:r>
              <a:rPr lang="hu-HU" sz="2800" smtClean="0"/>
              <a:t>Ebből a profitmaximum:</a:t>
            </a:r>
          </a:p>
        </p:txBody>
      </p:sp>
      <p:graphicFrame>
        <p:nvGraphicFramePr>
          <p:cNvPr id="25630" name="Object 30"/>
          <p:cNvGraphicFramePr>
            <a:graphicFrameLocks noChangeAspect="1"/>
          </p:cNvGraphicFramePr>
          <p:nvPr/>
        </p:nvGraphicFramePr>
        <p:xfrm>
          <a:off x="3708400" y="2424113"/>
          <a:ext cx="42465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4" name="Equation" r:id="rId3" imgW="1883160" imgH="283320" progId="Equation.3">
                  <p:embed/>
                </p:oleObj>
              </mc:Choice>
              <mc:Fallback>
                <p:oleObj name="Equation" r:id="rId3" imgW="1883160" imgH="28332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424113"/>
                        <a:ext cx="42465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516577"/>
              </p:ext>
            </p:extLst>
          </p:nvPr>
        </p:nvGraphicFramePr>
        <p:xfrm>
          <a:off x="1736725" y="4271963"/>
          <a:ext cx="51673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5" name="Equation" r:id="rId5" imgW="2209680" imgH="431640" progId="Equation.DSMT4">
                  <p:embed/>
                </p:oleObj>
              </mc:Choice>
              <mc:Fallback>
                <p:oleObj name="Equation" r:id="rId5" imgW="2209680" imgH="43164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271963"/>
                        <a:ext cx="516731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2" name="Object 32"/>
          <p:cNvGraphicFramePr>
            <a:graphicFrameLocks noChangeAspect="1"/>
          </p:cNvGraphicFramePr>
          <p:nvPr/>
        </p:nvGraphicFramePr>
        <p:xfrm>
          <a:off x="1035050" y="3081338"/>
          <a:ext cx="70739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6" name="Equation" r:id="rId7" imgW="2895480" imgH="228600" progId="Equation.3">
                  <p:embed/>
                </p:oleObj>
              </mc:Choice>
              <mc:Fallback>
                <p:oleObj name="Equation" r:id="rId7" imgW="2895480" imgH="228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081338"/>
                        <a:ext cx="70739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A vezető vállalat döntése</a:t>
            </a:r>
            <a:endParaRPr lang="hu-HU" dirty="0" smtClean="0"/>
          </a:p>
        </p:txBody>
      </p:sp>
      <p:sp>
        <p:nvSpPr>
          <p:cNvPr id="412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57403"/>
          </a:xfrm>
          <a:blipFill rotWithShape="0">
            <a:blip r:embed="rId3"/>
            <a:stretch>
              <a:fillRect l="-1333" t="-1129"/>
            </a:stretch>
          </a:blipFill>
        </p:spPr>
        <p:txBody>
          <a:bodyPr/>
          <a:lstStyle/>
          <a:p>
            <a:pPr>
              <a:defRPr/>
            </a:pPr>
            <a:endParaRPr lang="hu-HU" dirty="0" smtClean="0">
              <a:noFill/>
            </a:endParaRPr>
          </a:p>
          <a:p>
            <a:pPr>
              <a:defRPr/>
            </a:pPr>
            <a:endParaRPr lang="hu-HU" dirty="0" smtClean="0">
              <a:noFill/>
            </a:endParaRPr>
          </a:p>
          <a:p>
            <a:pPr>
              <a:defRPr/>
            </a:pPr>
            <a:endParaRPr lang="hu-HU" dirty="0">
              <a:noFill/>
            </a:endParaRPr>
          </a:p>
          <a:p>
            <a:pPr>
              <a:defRPr/>
            </a:pPr>
            <a:endParaRPr lang="hu-HU" dirty="0" smtClean="0">
              <a:noFill/>
            </a:endParaRPr>
          </a:p>
          <a:p>
            <a:pPr>
              <a:defRPr/>
            </a:pPr>
            <a:endParaRPr lang="hu-HU" dirty="0">
              <a:noFill/>
            </a:endParaRPr>
          </a:p>
          <a:p>
            <a:pPr>
              <a:defRPr/>
            </a:pPr>
            <a:endParaRPr lang="hu-HU" dirty="0" smtClean="0">
              <a:noFill/>
            </a:endParaRPr>
          </a:p>
          <a:p>
            <a:pPr>
              <a:defRPr/>
            </a:pPr>
            <a:endParaRPr lang="hu-HU" dirty="0" smtClean="0">
              <a:noFill/>
            </a:endParaRPr>
          </a:p>
          <a:p>
            <a:pPr>
              <a:defRPr/>
            </a:pPr>
            <a:endParaRPr lang="hu-HU" dirty="0">
              <a:noFill/>
            </a:endParaRPr>
          </a:p>
          <a:p>
            <a:pPr>
              <a:defRPr/>
            </a:pPr>
            <a:r>
              <a:rPr lang="hu-HU" dirty="0">
                <a:noFill/>
              </a:rPr>
              <a:t> </a:t>
            </a: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71677"/>
              </p:ext>
            </p:extLst>
          </p:nvPr>
        </p:nvGraphicFramePr>
        <p:xfrm>
          <a:off x="641279" y="1685428"/>
          <a:ext cx="23590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2" name="Equation" r:id="rId4" imgW="1015920" imgH="393480" progId="Equation.3">
                  <p:embed/>
                </p:oleObj>
              </mc:Choice>
              <mc:Fallback>
                <p:oleObj name="Equation" r:id="rId4" imgW="1015920" imgH="393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79" y="1685428"/>
                        <a:ext cx="2359025" cy="92551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0" name="Szövegdoboz 1"/>
          <p:cNvSpPr txBox="1">
            <a:spLocks noChangeArrowheads="1"/>
          </p:cNvSpPr>
          <p:nvPr/>
        </p:nvSpPr>
        <p:spPr bwMode="auto">
          <a:xfrm>
            <a:off x="3275856" y="2010776"/>
            <a:ext cx="51320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dirty="0"/>
              <a:t>m</a:t>
            </a:r>
            <a:r>
              <a:rPr lang="hu-HU" sz="2400" dirty="0" smtClean="0"/>
              <a:t>ivel az </a:t>
            </a:r>
            <a:r>
              <a:rPr lang="hu-HU" sz="2400" dirty="0" err="1" smtClean="0"/>
              <a:t>Cournot-ként</a:t>
            </a:r>
            <a:r>
              <a:rPr lang="hu-HU" sz="2400" dirty="0"/>
              <a:t> </a:t>
            </a:r>
            <a:r>
              <a:rPr lang="hu-HU" sz="2400" dirty="0" smtClean="0"/>
              <a:t>viselkedik</a:t>
            </a:r>
            <a:r>
              <a:rPr lang="hu-HU" sz="2400" dirty="0"/>
              <a:t>:</a:t>
            </a:r>
            <a:endParaRPr lang="hu-HU" sz="2400" dirty="0" smtClean="0"/>
          </a:p>
          <a:p>
            <a:endParaRPr lang="hu-HU" sz="2400" dirty="0"/>
          </a:p>
          <a:p>
            <a:endParaRPr lang="hu-HU" sz="2400" dirty="0"/>
          </a:p>
        </p:txBody>
      </p:sp>
      <p:graphicFrame>
        <p:nvGraphicFramePr>
          <p:cNvPr id="2665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285121"/>
              </p:ext>
            </p:extLst>
          </p:nvPr>
        </p:nvGraphicFramePr>
        <p:xfrm>
          <a:off x="1608138" y="3330575"/>
          <a:ext cx="44545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3" name="Equation" r:id="rId6" imgW="1904760" imgH="393480" progId="Equation.DSMT4">
                  <p:embed/>
                </p:oleObj>
              </mc:Choice>
              <mc:Fallback>
                <p:oleObj name="Equation" r:id="rId6" imgW="1904760" imgH="3934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3330575"/>
                        <a:ext cx="4454525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0917"/>
              </p:ext>
            </p:extLst>
          </p:nvPr>
        </p:nvGraphicFramePr>
        <p:xfrm>
          <a:off x="1732685" y="4970959"/>
          <a:ext cx="253523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4" name="Equation" r:id="rId8" imgW="1091880" imgH="393480" progId="Equation.3">
                  <p:embed/>
                </p:oleObj>
              </mc:Choice>
              <mc:Fallback>
                <p:oleObj name="Equation" r:id="rId8" imgW="109188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2685" y="4970959"/>
                        <a:ext cx="2535237" cy="92551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Iparági egyensúly</a:t>
            </a:r>
          </a:p>
        </p:txBody>
      </p:sp>
      <p:sp>
        <p:nvSpPr>
          <p:cNvPr id="27676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2800" cy="5217443"/>
          </a:xfrm>
        </p:spPr>
        <p:txBody>
          <a:bodyPr/>
          <a:lstStyle/>
          <a:p>
            <a:pPr marL="180000" indent="-180000">
              <a:spcBef>
                <a:spcPts val="0"/>
              </a:spcBef>
              <a:spcAft>
                <a:spcPts val="5400"/>
              </a:spcAft>
            </a:pPr>
            <a:r>
              <a:rPr lang="hu-HU" sz="2800" dirty="0" smtClean="0"/>
              <a:t>A vezető reakciófüggvényébe behelyettesítve a követőjét adódik a vezető vállalat kibocsátása, majd visszahelyettesítve a követőé:</a:t>
            </a:r>
          </a:p>
          <a:p>
            <a:pPr marL="180000" indent="-180000">
              <a:spcBef>
                <a:spcPts val="0"/>
              </a:spcBef>
              <a:spcAft>
                <a:spcPts val="5400"/>
              </a:spcAft>
            </a:pPr>
            <a:r>
              <a:rPr lang="hu-HU" sz="2800" dirty="0" smtClean="0"/>
              <a:t>A teljes iparági kibocsátás a szereplők kibocsátásainak összege → A vezérlő monopóliumként viselkedik!</a:t>
            </a:r>
          </a:p>
        </p:txBody>
      </p:sp>
      <p:graphicFrame>
        <p:nvGraphicFramePr>
          <p:cNvPr id="276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161790"/>
              </p:ext>
            </p:extLst>
          </p:nvPr>
        </p:nvGraphicFramePr>
        <p:xfrm>
          <a:off x="909818" y="2081883"/>
          <a:ext cx="14303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9" name="Equation" r:id="rId3" imgW="622080" imgH="393480" progId="Equation.3">
                  <p:embed/>
                </p:oleObj>
              </mc:Choice>
              <mc:Fallback>
                <p:oleObj name="Equation" r:id="rId3" imgW="62208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818" y="2081883"/>
                        <a:ext cx="1430338" cy="917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119285"/>
              </p:ext>
            </p:extLst>
          </p:nvPr>
        </p:nvGraphicFramePr>
        <p:xfrm>
          <a:off x="304800" y="4133850"/>
          <a:ext cx="8332788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0" name="Equation" r:id="rId5" imgW="2349360" imgH="812520" progId="Equation.3">
                  <p:embed/>
                </p:oleObj>
              </mc:Choice>
              <mc:Fallback>
                <p:oleObj name="Equation" r:id="rId5" imgW="2349360" imgH="81252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33850"/>
                        <a:ext cx="8332788" cy="193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00879"/>
              </p:ext>
            </p:extLst>
          </p:nvPr>
        </p:nvGraphicFramePr>
        <p:xfrm>
          <a:off x="3188042" y="2088003"/>
          <a:ext cx="1489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1" name="Equation" r:id="rId7" imgW="647640" imgH="393480" progId="Equation.3">
                  <p:embed/>
                </p:oleObj>
              </mc:Choice>
              <mc:Fallback>
                <p:oleObj name="Equation" r:id="rId7" imgW="64764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042" y="2088003"/>
                        <a:ext cx="14890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sz="3200" b="1" dirty="0" smtClean="0"/>
              <a:t>Számpélda</a:t>
            </a:r>
            <a:endParaRPr lang="hu-H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r>
                  <a:rPr lang="hu-HU" dirty="0" smtClean="0"/>
                  <a:t>P= 1500- 2Q a piaci keresleti görbe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=900,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=600</m:t>
                    </m:r>
                  </m:oMath>
                </a14:m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Ebből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hu-HU" dirty="0" smtClean="0"/>
                  <a:t>:</a:t>
                </a:r>
              </a:p>
              <a:p>
                <a:r>
                  <a:rPr lang="hu-HU" dirty="0" smtClean="0"/>
                  <a:t>Az első vállalat reakciófüggvénye így:</a:t>
                </a:r>
              </a:p>
              <a:p>
                <a:endParaRPr lang="hu-HU" dirty="0"/>
              </a:p>
              <a:p>
                <a:endParaRPr lang="hu-HU" dirty="0" smtClean="0"/>
              </a:p>
              <a:p>
                <a:r>
                  <a:rPr lang="hu-HU" dirty="0"/>
                  <a:t>A</a:t>
                </a:r>
                <a:r>
                  <a:rPr lang="hu-HU" dirty="0" smtClean="0"/>
                  <a:t> másodiké most is:</a:t>
                </a:r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3"/>
                <a:stretch>
                  <a:fillRect l="-1704" t="-151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19054"/>
              </p:ext>
            </p:extLst>
          </p:nvPr>
        </p:nvGraphicFramePr>
        <p:xfrm>
          <a:off x="539552" y="2035372"/>
          <a:ext cx="7595815" cy="61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4" name="Equation" r:id="rId4" imgW="3619440" imgH="279360" progId="Equation.DSMT4">
                  <p:embed/>
                </p:oleObj>
              </mc:Choice>
              <mc:Fallback>
                <p:oleObj name="Equation" r:id="rId4" imgW="3619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035372"/>
                        <a:ext cx="7595815" cy="6111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420577"/>
              </p:ext>
            </p:extLst>
          </p:nvPr>
        </p:nvGraphicFramePr>
        <p:xfrm>
          <a:off x="3019934" y="2538128"/>
          <a:ext cx="57277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5" name="Equation" r:id="rId6" imgW="2476440" imgH="431640" progId="Equation.DSMT4">
                  <p:embed/>
                </p:oleObj>
              </mc:Choice>
              <mc:Fallback>
                <p:oleObj name="Equation" r:id="rId6" imgW="2476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934" y="2538128"/>
                        <a:ext cx="57277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338253"/>
              </p:ext>
            </p:extLst>
          </p:nvPr>
        </p:nvGraphicFramePr>
        <p:xfrm>
          <a:off x="463550" y="3968750"/>
          <a:ext cx="45704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6" name="Equation" r:id="rId8" imgW="1968480" imgH="393480" progId="Equation.DSMT4">
                  <p:embed/>
                </p:oleObj>
              </mc:Choice>
              <mc:Fallback>
                <p:oleObj name="Equation" r:id="rId8" imgW="1968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3968750"/>
                        <a:ext cx="4570413" cy="92551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31543"/>
              </p:ext>
            </p:extLst>
          </p:nvPr>
        </p:nvGraphicFramePr>
        <p:xfrm>
          <a:off x="5418138" y="4894263"/>
          <a:ext cx="21812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7" name="Equation" r:id="rId10" imgW="939600" imgH="393480" progId="Equation.DSMT4">
                  <p:embed/>
                </p:oleObj>
              </mc:Choice>
              <mc:Fallback>
                <p:oleObj name="Equation" r:id="rId10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4894263"/>
                        <a:ext cx="2181225" cy="925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5793188" y="4055742"/>
                <a:ext cx="2954446" cy="678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sz="2400" dirty="0"/>
                  <a:t>m</a:t>
                </a:r>
                <a:r>
                  <a:rPr lang="hu-HU" sz="2400" dirty="0" smtClean="0"/>
                  <a:t>ivel -1/2=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hu-HU" sz="2400" i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sz="24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hu-HU" sz="2400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188" y="4055742"/>
                <a:ext cx="2954446" cy="678840"/>
              </a:xfrm>
              <a:prstGeom prst="rect">
                <a:avLst/>
              </a:prstGeom>
              <a:blipFill rotWithShape="0">
                <a:blip r:embed="rId12"/>
                <a:stretch>
                  <a:fillRect l="-3093" b="-89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365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9513"/>
            <a:ext cx="8229600" cy="1143000"/>
          </a:xfrm>
        </p:spPr>
        <p:txBody>
          <a:bodyPr/>
          <a:lstStyle/>
          <a:p>
            <a:r>
              <a:rPr lang="hu-HU" dirty="0" smtClean="0"/>
              <a:t>Ebből:</a:t>
            </a:r>
            <a:endParaRPr lang="hu-HU" dirty="0"/>
          </a:p>
        </p:txBody>
      </p:sp>
      <p:graphicFrame>
        <p:nvGraphicFramePr>
          <p:cNvPr id="4" name="Object 4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38955"/>
              </p:ext>
            </p:extLst>
          </p:nvPr>
        </p:nvGraphicFramePr>
        <p:xfrm>
          <a:off x="1187624" y="836712"/>
          <a:ext cx="6696744" cy="5145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3" imgW="2247840" imgH="1726920" progId="Equation.DSMT4">
                  <p:embed/>
                </p:oleObj>
              </mc:Choice>
              <mc:Fallback>
                <p:oleObj name="Equation" r:id="rId3" imgW="224784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836712"/>
                        <a:ext cx="6696744" cy="51458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006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pc="-5" dirty="0" err="1"/>
              <a:t>Cha</a:t>
            </a:r>
            <a:r>
              <a:rPr lang="hu-HU" spc="-10" dirty="0" err="1"/>
              <a:t>m</a:t>
            </a:r>
            <a:r>
              <a:rPr lang="hu-HU" spc="-5" dirty="0" err="1"/>
              <a:t>b</a:t>
            </a:r>
            <a:r>
              <a:rPr lang="hu-HU" spc="5" dirty="0" err="1"/>
              <a:t>e</a:t>
            </a:r>
            <a:r>
              <a:rPr lang="hu-HU" dirty="0" err="1"/>
              <a:t>r</a:t>
            </a:r>
            <a:r>
              <a:rPr lang="hu-HU" spc="-10" dirty="0" err="1"/>
              <a:t>li</a:t>
            </a:r>
            <a:r>
              <a:rPr lang="hu-HU" dirty="0" err="1"/>
              <a:t>n</a:t>
            </a:r>
            <a:r>
              <a:rPr lang="hu-HU" spc="-5" dirty="0"/>
              <a:t> </a:t>
            </a:r>
            <a:r>
              <a:rPr lang="hu-HU" spc="-5" dirty="0" err="1"/>
              <a:t>du</a:t>
            </a:r>
            <a:r>
              <a:rPr lang="hu-HU" spc="10" dirty="0" err="1"/>
              <a:t>o</a:t>
            </a:r>
            <a:r>
              <a:rPr lang="hu-HU" spc="-5" dirty="0" err="1"/>
              <a:t>pó</a:t>
            </a:r>
            <a:r>
              <a:rPr lang="hu-HU" spc="-10" dirty="0" err="1"/>
              <a:t>li</a:t>
            </a:r>
            <a:r>
              <a:rPr lang="hu-HU" spc="-5" dirty="0" err="1"/>
              <a:t>u</a:t>
            </a:r>
            <a:r>
              <a:rPr lang="hu-HU" dirty="0" err="1"/>
              <a:t>m</a:t>
            </a:r>
            <a:endParaRPr lang="hu-HU" dirty="0"/>
          </a:p>
        </p:txBody>
      </p:sp>
      <p:sp>
        <p:nvSpPr>
          <p:cNvPr id="3" name="Tartalom hely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704" t="-1078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Egyedi kereslet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N</a:t>
            </a:r>
            <a:r>
              <a:rPr lang="hu-HU" sz="2800" dirty="0" smtClean="0"/>
              <a:t>egatív </a:t>
            </a:r>
            <a:r>
              <a:rPr lang="hu-HU" sz="2800" dirty="0" err="1"/>
              <a:t>meredekségű</a:t>
            </a:r>
            <a:r>
              <a:rPr lang="hu-HU" sz="2800" dirty="0"/>
              <a:t> → MR&lt;P, monopolhatalom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800" dirty="0" smtClean="0"/>
              <a:t>Függ </a:t>
            </a:r>
            <a:r>
              <a:rPr lang="hu-HU" sz="2800" dirty="0"/>
              <a:t>a versenytársak számától és </a:t>
            </a:r>
            <a:r>
              <a:rPr lang="hu-HU" sz="2800" dirty="0" smtClean="0"/>
              <a:t>a helyettesíthetőségtől</a:t>
            </a:r>
          </a:p>
          <a:p>
            <a:pPr marL="0" indent="0">
              <a:buFont typeface="Arial" charset="0"/>
              <a:buNone/>
              <a:defRPr/>
            </a:pPr>
            <a:r>
              <a:rPr lang="hu-HU" sz="2800" dirty="0" smtClean="0"/>
              <a:t>3. Nincs belépési korlát</a:t>
            </a:r>
          </a:p>
          <a:p>
            <a:pPr lvl="1">
              <a:defRPr/>
            </a:pPr>
            <a:r>
              <a:rPr lang="hu-HU" sz="2400" dirty="0" smtClean="0"/>
              <a:t>Ha </a:t>
            </a:r>
            <a:r>
              <a:rPr lang="hu-HU" sz="2400" dirty="0"/>
              <a:t>új vállalatok jelennek meg, (</a:t>
            </a:r>
            <a:r>
              <a:rPr lang="hu-HU" sz="2400" dirty="0" smtClean="0"/>
              <a:t>pozitív gazdasági profit) a piaci részesedés csökken</a:t>
            </a:r>
          </a:p>
          <a:p>
            <a:pPr lvl="2">
              <a:defRPr/>
            </a:pPr>
            <a:r>
              <a:rPr lang="hu-HU" dirty="0" smtClean="0"/>
              <a:t>A vállalatok keresleti görbéje egyre rugalmasabbá válik</a:t>
            </a:r>
          </a:p>
          <a:p>
            <a:pPr lvl="2">
              <a:defRPr/>
            </a:pPr>
            <a:r>
              <a:rPr lang="hu-HU" dirty="0" smtClean="0"/>
              <a:t>A keresleti görbék egyúttal az origó irányába tolódnak el = ugyanakkora áron csak kevesebb termék értékesíthető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-5" dirty="0" err="1"/>
              <a:t>Cha</a:t>
            </a:r>
            <a:r>
              <a:rPr lang="hu-HU" spc="-10" dirty="0" err="1"/>
              <a:t>m</a:t>
            </a:r>
            <a:r>
              <a:rPr lang="hu-HU" spc="-5" dirty="0" err="1"/>
              <a:t>b</a:t>
            </a:r>
            <a:r>
              <a:rPr lang="hu-HU" spc="5" dirty="0" err="1"/>
              <a:t>e</a:t>
            </a:r>
            <a:r>
              <a:rPr lang="hu-HU" dirty="0" err="1"/>
              <a:t>r</a:t>
            </a:r>
            <a:r>
              <a:rPr lang="hu-HU" spc="-10" dirty="0" err="1"/>
              <a:t>li</a:t>
            </a:r>
            <a:r>
              <a:rPr lang="hu-HU" dirty="0" err="1"/>
              <a:t>n</a:t>
            </a:r>
            <a:r>
              <a:rPr lang="hu-HU" spc="-5" dirty="0"/>
              <a:t> </a:t>
            </a:r>
            <a:r>
              <a:rPr lang="hu-HU" spc="-5" dirty="0" err="1"/>
              <a:t>du</a:t>
            </a:r>
            <a:r>
              <a:rPr lang="hu-HU" spc="10" dirty="0" err="1"/>
              <a:t>o</a:t>
            </a:r>
            <a:r>
              <a:rPr lang="hu-HU" spc="-5" dirty="0" err="1"/>
              <a:t>pó</a:t>
            </a:r>
            <a:r>
              <a:rPr lang="hu-HU" spc="-10" dirty="0" err="1"/>
              <a:t>li</a:t>
            </a:r>
            <a:r>
              <a:rPr lang="hu-HU" spc="-5" dirty="0" err="1"/>
              <a:t>u</a:t>
            </a:r>
            <a:r>
              <a:rPr lang="hu-HU" dirty="0" err="1"/>
              <a:t>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dirty="0" smtClean="0"/>
              <a:t>A teljes bevétel most is:</a:t>
            </a:r>
          </a:p>
          <a:p>
            <a:endParaRPr lang="hu-HU" dirty="0"/>
          </a:p>
          <a:p>
            <a:r>
              <a:rPr lang="hu-HU" dirty="0" smtClean="0"/>
              <a:t>De </a:t>
            </a:r>
            <a:r>
              <a:rPr lang="hu-HU" dirty="0">
                <a:latin typeface="Verdana" pitchFamily="34" charset="0"/>
              </a:rPr>
              <a:t>q</a:t>
            </a:r>
            <a:r>
              <a:rPr lang="hu-HU" baseline="-26000" dirty="0">
                <a:latin typeface="Verdana" pitchFamily="34" charset="0"/>
              </a:rPr>
              <a:t>1 </a:t>
            </a:r>
            <a:r>
              <a:rPr lang="hu-HU" dirty="0" smtClean="0">
                <a:latin typeface="Verdana" pitchFamily="34" charset="0"/>
              </a:rPr>
              <a:t>= </a:t>
            </a:r>
            <a:r>
              <a:rPr lang="hu-HU" dirty="0">
                <a:latin typeface="Verdana" pitchFamily="34" charset="0"/>
              </a:rPr>
              <a:t>q</a:t>
            </a:r>
            <a:r>
              <a:rPr lang="hu-HU" baseline="-26000" dirty="0">
                <a:latin typeface="Verdana" pitchFamily="34" charset="0"/>
              </a:rPr>
              <a:t>2 </a:t>
            </a:r>
            <a:r>
              <a:rPr lang="hu-HU" baseline="-260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hu-HU" sz="4000" baseline="-26000" dirty="0">
              <a:latin typeface="Verdana" pitchFamily="34" charset="0"/>
            </a:endParaRPr>
          </a:p>
          <a:p>
            <a:r>
              <a:rPr lang="hu-HU" sz="4000" baseline="-26000" dirty="0" smtClean="0">
                <a:latin typeface="Verdana" pitchFamily="34" charset="0"/>
              </a:rPr>
              <a:t>Ebből a profitmaximum:</a:t>
            </a:r>
          </a:p>
          <a:p>
            <a:endParaRPr lang="hu-HU" sz="4000" baseline="-26000" dirty="0">
              <a:latin typeface="Verdana" pitchFamily="34" charset="0"/>
            </a:endParaRPr>
          </a:p>
          <a:p>
            <a:endParaRPr lang="hu-HU" baseline="-260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hu-HU" dirty="0" smtClean="0"/>
              <a:t>Így:</a:t>
            </a:r>
          </a:p>
          <a:p>
            <a:pPr marL="0" indent="0">
              <a:buNone/>
            </a:pPr>
            <a:endParaRPr lang="hu-HU" dirty="0" smtClean="0"/>
          </a:p>
        </p:txBody>
      </p:sp>
      <p:graphicFrame>
        <p:nvGraphicFramePr>
          <p:cNvPr id="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984064"/>
              </p:ext>
            </p:extLst>
          </p:nvPr>
        </p:nvGraphicFramePr>
        <p:xfrm>
          <a:off x="1036638" y="2133600"/>
          <a:ext cx="7070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8" name="Equation" r:id="rId3" imgW="2895480" imgH="228600" progId="Equation.3">
                  <p:embed/>
                </p:oleObj>
              </mc:Choice>
              <mc:Fallback>
                <p:oleObj name="Equation" r:id="rId3" imgW="289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2133600"/>
                        <a:ext cx="70707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532564"/>
              </p:ext>
            </p:extLst>
          </p:nvPr>
        </p:nvGraphicFramePr>
        <p:xfrm>
          <a:off x="212725" y="3675063"/>
          <a:ext cx="452596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9" name="Equation" r:id="rId5" imgW="1955520" imgH="393480" progId="Equation.3">
                  <p:embed/>
                </p:oleObj>
              </mc:Choice>
              <mc:Fallback>
                <p:oleObj name="Equation" r:id="rId5" imgW="1955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675063"/>
                        <a:ext cx="4525963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407298"/>
              </p:ext>
            </p:extLst>
          </p:nvPr>
        </p:nvGraphicFramePr>
        <p:xfrm>
          <a:off x="3697288" y="2722563"/>
          <a:ext cx="24812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0" name="Equation" r:id="rId7" imgW="1015920" imgH="228600" progId="Equation.3">
                  <p:embed/>
                </p:oleObj>
              </mc:Choice>
              <mc:Fallback>
                <p:oleObj name="Equation" r:id="rId7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2722563"/>
                        <a:ext cx="248126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57724"/>
              </p:ext>
            </p:extLst>
          </p:nvPr>
        </p:nvGraphicFramePr>
        <p:xfrm>
          <a:off x="1177925" y="4805363"/>
          <a:ext cx="6756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1" name="Equation" r:id="rId9" imgW="1904760" imgH="393480" progId="Equation.3">
                  <p:embed/>
                </p:oleObj>
              </mc:Choice>
              <mc:Fallback>
                <p:oleObj name="Equation" r:id="rId9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4805363"/>
                        <a:ext cx="6756400" cy="935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43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H="1" flipV="1">
            <a:off x="1038225" y="3656013"/>
            <a:ext cx="5018088" cy="1827212"/>
          </a:xfrm>
          <a:prstGeom prst="line">
            <a:avLst/>
          </a:prstGeom>
          <a:ln w="381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Új belépők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865188" y="1382713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8275638" y="5253038"/>
            <a:ext cx="4032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38225" y="2262188"/>
            <a:ext cx="6070600" cy="322103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38225" y="5483225"/>
            <a:ext cx="7200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38225" y="1874838"/>
            <a:ext cx="0" cy="3608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22788" y="4151313"/>
            <a:ext cx="0" cy="7429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301750" y="2711450"/>
            <a:ext cx="612775" cy="1098550"/>
          </a:xfrm>
          <a:custGeom>
            <a:avLst/>
            <a:gdLst>
              <a:gd name="connsiteX0" fmla="*/ 347954 w 905538"/>
              <a:gd name="connsiteY0" fmla="*/ 1951684 h 1951684"/>
              <a:gd name="connsiteX1" fmla="*/ 22696 w 905538"/>
              <a:gd name="connsiteY1" fmla="*/ 960353 h 1951684"/>
              <a:gd name="connsiteX2" fmla="*/ 905538 w 905538"/>
              <a:gd name="connsiteY2" fmla="*/ 0 h 195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538" h="1951684">
                <a:moveTo>
                  <a:pt x="347954" y="1951684"/>
                </a:moveTo>
                <a:cubicBezTo>
                  <a:pt x="138859" y="1618659"/>
                  <a:pt x="-70235" y="1285634"/>
                  <a:pt x="22696" y="960353"/>
                </a:cubicBezTo>
                <a:cubicBezTo>
                  <a:pt x="115627" y="635072"/>
                  <a:pt x="905538" y="0"/>
                  <a:pt x="905538" y="0"/>
                </a:cubicBezTo>
              </a:path>
            </a:pathLst>
          </a:custGeom>
          <a:ln>
            <a:solidFill>
              <a:schemeClr val="tx1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4"/>
          <p:cNvSpPr txBox="1">
            <a:spLocks noChangeArrowheads="1"/>
          </p:cNvSpPr>
          <p:nvPr/>
        </p:nvSpPr>
        <p:spPr bwMode="auto">
          <a:xfrm>
            <a:off x="3771900" y="1879600"/>
            <a:ext cx="4568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 keresleti görbe befelé tolódik (1) és a meredeksége csökken (2).</a:t>
            </a:r>
          </a:p>
        </p:txBody>
      </p:sp>
      <p:sp>
        <p:nvSpPr>
          <p:cNvPr id="17419" name="TextBox 15"/>
          <p:cNvSpPr txBox="1">
            <a:spLocks noChangeArrowheads="1"/>
          </p:cNvSpPr>
          <p:nvPr/>
        </p:nvSpPr>
        <p:spPr bwMode="auto">
          <a:xfrm>
            <a:off x="4103688" y="415131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1.</a:t>
            </a:r>
          </a:p>
        </p:txBody>
      </p:sp>
      <p:sp>
        <p:nvSpPr>
          <p:cNvPr id="17420" name="TextBox 16"/>
          <p:cNvSpPr txBox="1">
            <a:spLocks noChangeArrowheads="1"/>
          </p:cNvSpPr>
          <p:nvPr/>
        </p:nvSpPr>
        <p:spPr bwMode="auto">
          <a:xfrm>
            <a:off x="1435100" y="3098800"/>
            <a:ext cx="41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2.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Következtetések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 belépések addig folytatódnak, amíg a gazdasági profit zérusra csökken</a:t>
            </a:r>
          </a:p>
          <a:p>
            <a:r>
              <a:rPr lang="hu-HU" sz="2800" dirty="0" err="1" smtClean="0"/>
              <a:t>Hosszútávú</a:t>
            </a:r>
            <a:r>
              <a:rPr lang="hu-HU" sz="2800" dirty="0" smtClean="0"/>
              <a:t> egyensúlyban</a:t>
            </a:r>
          </a:p>
          <a:p>
            <a:pPr lvl="1"/>
            <a:r>
              <a:rPr lang="hu-HU" sz="2400" dirty="0" smtClean="0"/>
              <a:t>Mindegyik vállalat az egyedi keresletnek megfelelő ár-mennyiség kombinációt állítja elő</a:t>
            </a:r>
          </a:p>
          <a:p>
            <a:pPr lvl="2"/>
            <a:r>
              <a:rPr lang="hu-HU" sz="2000" b="1" dirty="0" smtClean="0"/>
              <a:t>Az optimális pont a keresleti görbén található</a:t>
            </a:r>
          </a:p>
          <a:p>
            <a:pPr lvl="1"/>
            <a:r>
              <a:rPr lang="hu-HU" sz="2400" dirty="0" smtClean="0"/>
              <a:t>Az adott keresleti feltételek mellett mindegyik vállalat profitmaximalizáló magatartást folytat</a:t>
            </a:r>
          </a:p>
          <a:p>
            <a:pPr lvl="1"/>
            <a:r>
              <a:rPr lang="hu-HU" sz="2400" dirty="0" smtClean="0"/>
              <a:t>A belépések miatt a hosszú távú profit zérus</a:t>
            </a:r>
          </a:p>
          <a:p>
            <a:pPr lvl="2"/>
            <a:r>
              <a:rPr lang="hu-HU" sz="2000" b="1" dirty="0" smtClean="0"/>
              <a:t>Az optimális pont az átlagköltség-görbén található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Érintési feltétel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Előbbiek szerint a mind keresleti görbe, mind az átlagköltség-görbe tartalmazza az optimális ár-mennyiség kombinációt</a:t>
            </a:r>
          </a:p>
          <a:p>
            <a:r>
              <a:rPr lang="hu-HU" sz="2800" dirty="0" smtClean="0"/>
              <a:t>Ez azonban </a:t>
            </a:r>
            <a:r>
              <a:rPr lang="hu-HU" sz="2800" b="1" dirty="0" smtClean="0"/>
              <a:t>nem</a:t>
            </a:r>
            <a:r>
              <a:rPr lang="hu-HU" sz="2800" dirty="0" smtClean="0"/>
              <a:t> lehet metszéspont</a:t>
            </a:r>
          </a:p>
          <a:p>
            <a:pPr lvl="1"/>
            <a:r>
              <a:rPr lang="hu-HU" sz="2400" dirty="0" smtClean="0"/>
              <a:t>Ekkor az </a:t>
            </a:r>
            <a:r>
              <a:rPr lang="hu-HU" sz="2400" dirty="0" err="1" smtClean="0"/>
              <a:t>AC-görbének</a:t>
            </a:r>
            <a:r>
              <a:rPr lang="hu-HU" sz="2400" dirty="0" smtClean="0"/>
              <a:t> lenne a keresleti görbe alatt futó szakasza, amely azonban pozitív profitot jelez</a:t>
            </a:r>
          </a:p>
          <a:p>
            <a:pPr lvl="1"/>
            <a:r>
              <a:rPr lang="hu-HU" sz="2400" dirty="0" smtClean="0"/>
              <a:t>Egyetlen lehetséges megoldás </a:t>
            </a:r>
            <a:r>
              <a:rPr lang="hu-HU" sz="2400" b="1" dirty="0" smtClean="0"/>
              <a:t>a keresleti-görbe és az átlagköltség-görbe érintési pontja</a:t>
            </a:r>
          </a:p>
          <a:p>
            <a:pPr lvl="1"/>
            <a:r>
              <a:rPr lang="hu-HU" sz="2400" dirty="0" smtClean="0"/>
              <a:t>A </a:t>
            </a:r>
            <a:r>
              <a:rPr lang="hu-HU" sz="2400" b="1" dirty="0" smtClean="0"/>
              <a:t>fedezeti ár egyben a profitmaximalizáló ár </a:t>
            </a:r>
            <a:r>
              <a:rPr lang="hu-HU" sz="2400" dirty="0" smtClean="0"/>
              <a:t>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1054100" y="4243388"/>
            <a:ext cx="2100263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201988" y="4227513"/>
            <a:ext cx="0" cy="123983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Monopolisztikus verseny</a:t>
            </a:r>
            <a:br>
              <a:rPr lang="hu-HU" b="1" dirty="0" smtClean="0">
                <a:latin typeface="Cambria" pitchFamily="18" charset="0"/>
              </a:rPr>
            </a:br>
            <a:r>
              <a:rPr lang="hu-HU" b="1" dirty="0" smtClean="0">
                <a:latin typeface="Cambria" pitchFamily="18" charset="0"/>
              </a:rPr>
              <a:t>hosszú távú egyensúly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1038225" y="3082925"/>
            <a:ext cx="4351338" cy="2400300"/>
          </a:xfrm>
          <a:prstGeom prst="line">
            <a:avLst/>
          </a:prstGeom>
          <a:ln w="381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865188" y="1382713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8275638" y="5253038"/>
            <a:ext cx="4032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38225" y="5483225"/>
            <a:ext cx="7200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38225" y="1874838"/>
            <a:ext cx="0" cy="3608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49425" y="2200275"/>
            <a:ext cx="5886450" cy="2401888"/>
          </a:xfrm>
          <a:custGeom>
            <a:avLst/>
            <a:gdLst>
              <a:gd name="connsiteX0" fmla="*/ 0 w 5885615"/>
              <a:gd name="connsiteY0" fmla="*/ 867415 h 2401874"/>
              <a:gd name="connsiteX1" fmla="*/ 2787923 w 5885615"/>
              <a:gd name="connsiteY1" fmla="*/ 2385391 h 2401874"/>
              <a:gd name="connsiteX2" fmla="*/ 5885615 w 5885615"/>
              <a:gd name="connsiteY2" fmla="*/ 0 h 24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85615" h="2401874">
                <a:moveTo>
                  <a:pt x="0" y="867415"/>
                </a:moveTo>
                <a:cubicBezTo>
                  <a:pt x="903493" y="1698687"/>
                  <a:pt x="1806987" y="2529960"/>
                  <a:pt x="2787923" y="2385391"/>
                </a:cubicBezTo>
                <a:cubicBezTo>
                  <a:pt x="3768859" y="2240822"/>
                  <a:pt x="5885615" y="0"/>
                  <a:pt x="5885615" y="0"/>
                </a:cubicBez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36900" y="4178300"/>
            <a:ext cx="139700" cy="15398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91" name="TextBox 19"/>
          <p:cNvSpPr txBox="1">
            <a:spLocks noChangeArrowheads="1"/>
          </p:cNvSpPr>
          <p:nvPr/>
        </p:nvSpPr>
        <p:spPr bwMode="auto">
          <a:xfrm rot="-2699932">
            <a:off x="6967538" y="2000250"/>
            <a:ext cx="654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>
                <a:latin typeface="Calibri" pitchFamily="34" charset="0"/>
              </a:rPr>
              <a:t>L</a:t>
            </a:r>
            <a:r>
              <a:rPr lang="en-US" sz="2400">
                <a:latin typeface="Calibri" pitchFamily="34" charset="0"/>
              </a:rPr>
              <a:t>AC</a:t>
            </a:r>
          </a:p>
        </p:txBody>
      </p:sp>
      <p:sp>
        <p:nvSpPr>
          <p:cNvPr id="20492" name="TextBox 20"/>
          <p:cNvSpPr txBox="1">
            <a:spLocks noChangeArrowheads="1"/>
          </p:cNvSpPr>
          <p:nvPr/>
        </p:nvSpPr>
        <p:spPr bwMode="auto">
          <a:xfrm>
            <a:off x="422275" y="3997325"/>
            <a:ext cx="631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r>
              <a:rPr lang="en-US" sz="2400" baseline="-25000">
                <a:latin typeface="Calibri" pitchFamily="34" charset="0"/>
              </a:rPr>
              <a:t>opt</a:t>
            </a:r>
          </a:p>
        </p:txBody>
      </p:sp>
      <p:sp>
        <p:nvSpPr>
          <p:cNvPr id="20493" name="TextBox 21"/>
          <p:cNvSpPr txBox="1">
            <a:spLocks noChangeArrowheads="1"/>
          </p:cNvSpPr>
          <p:nvPr/>
        </p:nvSpPr>
        <p:spPr bwMode="auto">
          <a:xfrm>
            <a:off x="2886075" y="5483225"/>
            <a:ext cx="67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r>
              <a:rPr lang="en-US" sz="2400" baseline="-25000">
                <a:latin typeface="Calibri" pitchFamily="34" charset="0"/>
              </a:rPr>
              <a:t>opt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További következtetések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400" dirty="0" smtClean="0"/>
              <a:t>A monopolisztikusan versenyző vállalat az </a:t>
            </a:r>
            <a:r>
              <a:rPr lang="hu-HU" sz="2400" dirty="0" err="1" smtClean="0"/>
              <a:t>LAC-görbe</a:t>
            </a:r>
            <a:r>
              <a:rPr lang="hu-HU" sz="2400" dirty="0" smtClean="0"/>
              <a:t> minimumpontjától balra termel</a:t>
            </a:r>
          </a:p>
          <a:p>
            <a:pPr lvl="1"/>
            <a:r>
              <a:rPr lang="hu-HU" sz="2400" dirty="0"/>
              <a:t>Iparági szinten nincs </a:t>
            </a:r>
            <a:r>
              <a:rPr lang="hu-HU" sz="2400" dirty="0" smtClean="0"/>
              <a:t>méretgazdaságosság = </a:t>
            </a:r>
            <a:r>
              <a:rPr lang="hu-HU" sz="2400" b="1" dirty="0" smtClean="0"/>
              <a:t>az optimálisnál kisebb üzemméret</a:t>
            </a:r>
            <a:endParaRPr lang="hu-HU" sz="2400" b="1" dirty="0"/>
          </a:p>
          <a:p>
            <a:pPr lvl="1"/>
            <a:r>
              <a:rPr lang="hu-HU" sz="2400" dirty="0"/>
              <a:t>+</a:t>
            </a:r>
            <a:r>
              <a:rPr lang="hu-HU" sz="2400" dirty="0" smtClean="0"/>
              <a:t> Az adott üzemméret mellet nem használják ki a kapacitást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sz="2400" b="1" dirty="0" smtClean="0"/>
              <a:t>Kapacitásfelesleg</a:t>
            </a:r>
          </a:p>
          <a:p>
            <a:pPr lvl="1"/>
            <a:r>
              <a:rPr lang="hu-HU" sz="2400" b="1" dirty="0" smtClean="0"/>
              <a:t>„túlzsúfolt az iparág” (TV-hez képest)</a:t>
            </a:r>
          </a:p>
          <a:p>
            <a:r>
              <a:rPr lang="hu-HU" sz="2400" dirty="0" smtClean="0"/>
              <a:t>A profit zérus, az eloszlás mégsem </a:t>
            </a:r>
            <a:r>
              <a:rPr lang="hu-HU" sz="2400" dirty="0" err="1" smtClean="0"/>
              <a:t>Pareto-hatékony</a:t>
            </a:r>
            <a:endParaRPr lang="hu-HU" sz="2400" dirty="0" smtClean="0"/>
          </a:p>
          <a:p>
            <a:pPr lvl="1"/>
            <a:r>
              <a:rPr lang="hu-HU" sz="2400" dirty="0" smtClean="0"/>
              <a:t>Mert a profitnak nincs köze a hatékonysághoz</a:t>
            </a:r>
          </a:p>
          <a:p>
            <a:pPr lvl="1"/>
            <a:r>
              <a:rPr lang="hu-HU" sz="2400" dirty="0" smtClean="0"/>
              <a:t>A határköltség és az ár viszonya a meghatározó</a:t>
            </a:r>
          </a:p>
          <a:p>
            <a:pPr lvl="1"/>
            <a:r>
              <a:rPr lang="hu-HU" sz="2400" dirty="0" smtClean="0"/>
              <a:t>Az optimumban a határköltség alacsonyabb a piaci árnál</a:t>
            </a:r>
          </a:p>
          <a:p>
            <a:pPr lvl="1"/>
            <a:r>
              <a:rPr lang="hu-HU" sz="2400" dirty="0" smtClean="0"/>
              <a:t>A veszteség a kapacitásfeleslegből származik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vállalatok száma hosszú távon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Szabad belépés: P=AC, </a:t>
                </a:r>
                <a:r>
                  <a:rPr lang="el-GR" dirty="0" smtClean="0"/>
                  <a:t>Π</a:t>
                </a:r>
                <a:r>
                  <a:rPr lang="hu-HU" dirty="0" err="1" smtClean="0"/>
                  <a:t>max</a:t>
                </a:r>
                <a:r>
                  <a:rPr lang="hu-HU" dirty="0" smtClean="0"/>
                  <a:t>: MR=MC</a:t>
                </a:r>
              </a:p>
              <a:p>
                <a:r>
                  <a:rPr lang="hu-HU" dirty="0" smtClean="0"/>
                  <a:t>Reprezentatív vállalat: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hu-HU" dirty="0" smtClean="0"/>
                  <a:t>= 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 smtClean="0"/>
                  <a:t>=q</a:t>
                </a:r>
              </a:p>
              <a:p>
                <a:r>
                  <a:rPr lang="hu-HU" dirty="0" smtClean="0"/>
                  <a:t>TC(q)=</a:t>
                </a:r>
                <a:r>
                  <a:rPr lang="hu-HU" dirty="0" err="1" smtClean="0"/>
                  <a:t>cq</a:t>
                </a:r>
                <a:r>
                  <a:rPr lang="hu-HU" dirty="0" smtClean="0"/>
                  <a:t>+FC, P=</a:t>
                </a:r>
                <a:r>
                  <a:rPr lang="hu-HU" dirty="0" err="1" smtClean="0"/>
                  <a:t>a-bq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Q</a:t>
                </a:r>
                <a:r>
                  <a:rPr lang="hu-HU" dirty="0" smtClean="0"/>
                  <a:t>=</a:t>
                </a:r>
                <a:r>
                  <a:rPr lang="hu-HU" dirty="0" err="1" smtClean="0"/>
                  <a:t>nq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P</a:t>
                </a:r>
                <a:r>
                  <a:rPr lang="hu-HU" dirty="0" smtClean="0"/>
                  <a:t>=</a:t>
                </a:r>
                <a:r>
                  <a:rPr lang="hu-HU" dirty="0" err="1" smtClean="0"/>
                  <a:t>a-bnq</a:t>
                </a:r>
                <a:r>
                  <a:rPr lang="hu-HU" dirty="0" smtClean="0"/>
                  <a:t>,</a:t>
                </a:r>
                <a:endParaRPr lang="hu-HU" dirty="0"/>
              </a:p>
              <a:p>
                <a:r>
                  <a:rPr lang="hu-HU" dirty="0" smtClean="0"/>
                  <a:t>A vállalatok száma: 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u-HU" smtClean="0">
                                <a:latin typeface="Cambria Math" panose="02040503050406030204" pitchFamily="18" charset="0"/>
                              </a:rPr>
                              <m:t>𝑏𝐹𝑐</m:t>
                            </m:r>
                          </m:e>
                        </m:rad>
                      </m:den>
                    </m:f>
                  </m:oMath>
                </a14:m>
                <a:r>
                  <a:rPr lang="hu-HU" dirty="0" smtClean="0"/>
                  <a:t>-1</a:t>
                </a:r>
              </a:p>
              <a:p>
                <a:r>
                  <a:rPr lang="hu-HU" dirty="0" smtClean="0"/>
                  <a:t>Pozitívan függ </a:t>
                </a:r>
                <a:r>
                  <a:rPr lang="hu-HU" b="1" i="1" dirty="0" smtClean="0"/>
                  <a:t>a</a:t>
                </a:r>
                <a:r>
                  <a:rPr lang="hu-HU" dirty="0" smtClean="0"/>
                  <a:t>-tól, negatívan </a:t>
                </a:r>
                <a:r>
                  <a:rPr lang="hu-HU" b="1" i="1" dirty="0" smtClean="0"/>
                  <a:t>c</a:t>
                </a:r>
                <a:r>
                  <a:rPr lang="hu-HU" dirty="0" smtClean="0"/>
                  <a:t>-től, </a:t>
                </a:r>
                <a:r>
                  <a:rPr lang="hu-HU" b="1" i="1" dirty="0" smtClean="0"/>
                  <a:t>b</a:t>
                </a:r>
                <a:r>
                  <a:rPr lang="hu-HU" dirty="0" smtClean="0"/>
                  <a:t>-től és </a:t>
                </a:r>
                <a:r>
                  <a:rPr lang="hu-HU" b="1" i="1" dirty="0" smtClean="0"/>
                  <a:t>FC</a:t>
                </a:r>
                <a:r>
                  <a:rPr lang="hu-HU" dirty="0" smtClean="0"/>
                  <a:t>-től</a:t>
                </a:r>
              </a:p>
              <a:p>
                <a:r>
                  <a:rPr lang="hu-HU" dirty="0" smtClean="0"/>
                  <a:t>Az a és b a piaci részesedést, c és FC a költségeket fejezi ki</a:t>
                </a:r>
              </a:p>
              <a:p>
                <a:endParaRPr lang="hu-HU" dirty="0"/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b="-835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54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876</Words>
  <Application>Microsoft Office PowerPoint</Application>
  <PresentationFormat>Diavetítés a képernyőre (4:3 oldalarány)</PresentationFormat>
  <Paragraphs>208</Paragraphs>
  <Slides>30</Slides>
  <Notes>0</Notes>
  <HiddenSlides>1</HiddenSlides>
  <MMClips>0</MMClips>
  <ScaleCrop>false</ScaleCrop>
  <HeadingPairs>
    <vt:vector size="8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40" baseType="lpstr">
      <vt:lpstr>Arial</vt:lpstr>
      <vt:lpstr>Calibri</vt:lpstr>
      <vt:lpstr>Cambria</vt:lpstr>
      <vt:lpstr>Cambria Math</vt:lpstr>
      <vt:lpstr>Symbol</vt:lpstr>
      <vt:lpstr>Times New Roman</vt:lpstr>
      <vt:lpstr>Verdana</vt:lpstr>
      <vt:lpstr>Wingdings</vt:lpstr>
      <vt:lpstr>Office-téma</vt:lpstr>
      <vt:lpstr>Equation</vt:lpstr>
      <vt:lpstr>Nem tökéletes verseny</vt:lpstr>
      <vt:lpstr>Monopolisztikus verseny</vt:lpstr>
      <vt:lpstr>Egyedi kereslet</vt:lpstr>
      <vt:lpstr>Új belépők</vt:lpstr>
      <vt:lpstr>Következtetések</vt:lpstr>
      <vt:lpstr>Érintési feltétel</vt:lpstr>
      <vt:lpstr>Monopolisztikus verseny hosszú távú egyensúly</vt:lpstr>
      <vt:lpstr>További következtetések</vt:lpstr>
      <vt:lpstr>A vállalatok száma hosszú távon</vt:lpstr>
      <vt:lpstr>Levezetés</vt:lpstr>
      <vt:lpstr>Oligopólium</vt:lpstr>
      <vt:lpstr>Nem-kooperatív oligopolpiac</vt:lpstr>
      <vt:lpstr>Nem-kooperatív oligopólium modellek típusai</vt:lpstr>
      <vt:lpstr>PowerPoint bemutató</vt:lpstr>
      <vt:lpstr>Cournot-modell, Szimultán, mennyiségi döntés</vt:lpstr>
      <vt:lpstr>A Cournot-duopólium egyensúlya</vt:lpstr>
      <vt:lpstr>Levezetés</vt:lpstr>
      <vt:lpstr>A reakciófüggvény</vt:lpstr>
      <vt:lpstr>Az iparági egyensúly</vt:lpstr>
      <vt:lpstr>Számpélda</vt:lpstr>
      <vt:lpstr>Ebből:</vt:lpstr>
      <vt:lpstr>A költségek szerepe</vt:lpstr>
      <vt:lpstr>Mennyiségi vezérlés,  Stackelberg-duopólium</vt:lpstr>
      <vt:lpstr>A vezető vállalat döntése</vt:lpstr>
      <vt:lpstr>A vezető vállalat döntése</vt:lpstr>
      <vt:lpstr>Iparági egyensúly</vt:lpstr>
      <vt:lpstr>Számpélda</vt:lpstr>
      <vt:lpstr>Ebből:</vt:lpstr>
      <vt:lpstr>Chamberlin duopólium</vt:lpstr>
      <vt:lpstr>Chamberlin duopólium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86</cp:revision>
  <dcterms:created xsi:type="dcterms:W3CDTF">2011-12-06T13:04:46Z</dcterms:created>
  <dcterms:modified xsi:type="dcterms:W3CDTF">2019-04-09T05:24:32Z</dcterms:modified>
</cp:coreProperties>
</file>